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57" r:id="rId4"/>
    <p:sldId id="259" r:id="rId5"/>
    <p:sldId id="258" r:id="rId6"/>
    <p:sldId id="260" r:id="rId7"/>
    <p:sldId id="261" r:id="rId8"/>
    <p:sldId id="262" r:id="rId9"/>
    <p:sldId id="263" r:id="rId10"/>
    <p:sldId id="264" r:id="rId11"/>
    <p:sldId id="266" r:id="rId12"/>
    <p:sldId id="265" r:id="rId13"/>
    <p:sldId id="267" r:id="rId14"/>
    <p:sldId id="269"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1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846C8F9D-716C-4F22-9CEB-DC435E7964A1}" type="datetimeFigureOut">
              <a:rPr lang="es-MX" smtClean="0"/>
              <a:t>13/08/2019</a:t>
            </a:fld>
            <a:endParaRPr lang="es-MX"/>
          </a:p>
        </p:txBody>
      </p:sp>
      <p:sp>
        <p:nvSpPr>
          <p:cNvPr id="5" name="Footer Placeholder 4"/>
          <p:cNvSpPr>
            <a:spLocks noGrp="1"/>
          </p:cNvSpPr>
          <p:nvPr>
            <p:ph type="ftr" sz="quarter" idx="11"/>
          </p:nvPr>
        </p:nvSpPr>
        <p:spPr>
          <a:xfrm>
            <a:off x="1876424" y="5410201"/>
            <a:ext cx="5124886" cy="365125"/>
          </a:xfrm>
        </p:spPr>
        <p:txBody>
          <a:bodyPr/>
          <a:lstStyle/>
          <a:p>
            <a:endParaRPr lang="es-MX"/>
          </a:p>
        </p:txBody>
      </p:sp>
      <p:sp>
        <p:nvSpPr>
          <p:cNvPr id="6" name="Slide Number Placeholder 5"/>
          <p:cNvSpPr>
            <a:spLocks noGrp="1"/>
          </p:cNvSpPr>
          <p:nvPr>
            <p:ph type="sldNum" sz="quarter" idx="12"/>
          </p:nvPr>
        </p:nvSpPr>
        <p:spPr>
          <a:xfrm>
            <a:off x="9896911" y="5410199"/>
            <a:ext cx="771089" cy="365125"/>
          </a:xfrm>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223705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46C8F9D-716C-4F22-9CEB-DC435E7964A1}" type="datetimeFigureOut">
              <a:rPr lang="es-MX" smtClean="0"/>
              <a:t>13/08/2019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412946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46C8F9D-716C-4F22-9CEB-DC435E7964A1}" type="datetimeFigureOut">
              <a:rPr lang="es-MX" smtClean="0"/>
              <a:t>13/08/2019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2414239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46C8F9D-716C-4F22-9CEB-DC435E7964A1}" type="datetimeFigureOut">
              <a:rPr lang="es-MX" smtClean="0"/>
              <a:t>13/08/2019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9B2A93A-A718-46A8-9D6D-2FAE91259880}" type="slidenum">
              <a:rPr lang="es-MX" smtClean="0"/>
              <a:t>‹Nº›</a:t>
            </a:fld>
            <a:endParaRPr lang="es-MX"/>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28734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46C8F9D-716C-4F22-9CEB-DC435E7964A1}" type="datetimeFigureOut">
              <a:rPr lang="es-MX" smtClean="0"/>
              <a:t>13/08/2019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1999089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846C8F9D-716C-4F22-9CEB-DC435E7964A1}" type="datetimeFigureOut">
              <a:rPr lang="es-MX" smtClean="0"/>
              <a:t>13/08/2019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338378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846C8F9D-716C-4F22-9CEB-DC435E7964A1}" type="datetimeFigureOut">
              <a:rPr lang="es-MX" smtClean="0"/>
              <a:t>13/08/2019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279688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46C8F9D-716C-4F22-9CEB-DC435E7964A1}" type="datetimeFigureOut">
              <a:rPr lang="es-MX" smtClean="0"/>
              <a:t>13/08/2019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819773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46C8F9D-716C-4F22-9CEB-DC435E7964A1}" type="datetimeFigureOut">
              <a:rPr lang="es-MX" smtClean="0"/>
              <a:t>13/08/2019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16432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46C8F9D-716C-4F22-9CEB-DC435E7964A1}" type="datetimeFigureOut">
              <a:rPr lang="es-MX" smtClean="0"/>
              <a:t>13/08/2019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169645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46C8F9D-716C-4F22-9CEB-DC435E7964A1}" type="datetimeFigureOut">
              <a:rPr lang="es-MX" smtClean="0"/>
              <a:t>13/08/2019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123651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46C8F9D-716C-4F22-9CEB-DC435E7964A1}" type="datetimeFigureOut">
              <a:rPr lang="es-MX" smtClean="0"/>
              <a:t>13/08/2019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381181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46C8F9D-716C-4F22-9CEB-DC435E7964A1}" type="datetimeFigureOut">
              <a:rPr lang="es-MX" smtClean="0"/>
              <a:t>13/08/2019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114243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46C8F9D-716C-4F22-9CEB-DC435E7964A1}" type="datetimeFigureOut">
              <a:rPr lang="es-MX" smtClean="0"/>
              <a:t>13/08/2019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130302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8F9D-716C-4F22-9CEB-DC435E7964A1}" type="datetimeFigureOut">
              <a:rPr lang="es-MX" smtClean="0"/>
              <a:t>13/08/2019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331907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46C8F9D-716C-4F22-9CEB-DC435E7964A1}" type="datetimeFigureOut">
              <a:rPr lang="es-MX" smtClean="0"/>
              <a:t>13/08/2019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2485363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46C8F9D-716C-4F22-9CEB-DC435E7964A1}" type="datetimeFigureOut">
              <a:rPr lang="es-MX" smtClean="0"/>
              <a:t>13/08/2019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9B2A93A-A718-46A8-9D6D-2FAE91259880}" type="slidenum">
              <a:rPr lang="es-MX" smtClean="0"/>
              <a:t>‹Nº›</a:t>
            </a:fld>
            <a:endParaRPr lang="es-MX"/>
          </a:p>
        </p:txBody>
      </p:sp>
    </p:spTree>
    <p:extLst>
      <p:ext uri="{BB962C8B-B14F-4D97-AF65-F5344CB8AC3E}">
        <p14:creationId xmlns:p14="http://schemas.microsoft.com/office/powerpoint/2010/main" val="135071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6C8F9D-716C-4F22-9CEB-DC435E7964A1}" type="datetimeFigureOut">
              <a:rPr lang="es-MX" smtClean="0"/>
              <a:t>13/08/2019</a:t>
            </a:fld>
            <a:endParaRPr lang="es-MX"/>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9B2A93A-A718-46A8-9D6D-2FAE91259880}" type="slidenum">
              <a:rPr lang="es-MX" smtClean="0"/>
              <a:t>‹Nº›</a:t>
            </a:fld>
            <a:endParaRPr lang="es-MX"/>
          </a:p>
        </p:txBody>
      </p:sp>
    </p:spTree>
    <p:extLst>
      <p:ext uri="{BB962C8B-B14F-4D97-AF65-F5344CB8AC3E}">
        <p14:creationId xmlns:p14="http://schemas.microsoft.com/office/powerpoint/2010/main" val="42639010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png"/><Relationship Id="rId7" Type="http://schemas.openxmlformats.org/officeDocument/2006/relationships/image" Target="../media/image43.jp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2.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3.png"/><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2.xml"/><Relationship Id="rId7" Type="http://schemas.openxmlformats.org/officeDocument/2006/relationships/image" Target="../media/image66.jp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8.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4"/>
          <a:stretch>
            <a:fillRect/>
          </a:stretch>
        </p:blipFill>
        <p:spPr>
          <a:xfrm>
            <a:off x="0" y="-11299"/>
            <a:ext cx="12192000" cy="6869299"/>
          </a:xfrm>
          <a:prstGeom prst="rect">
            <a:avLst/>
          </a:prstGeom>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19900" b="19208"/>
          <a:stretch/>
        </p:blipFill>
        <p:spPr>
          <a:xfrm>
            <a:off x="474772" y="0"/>
            <a:ext cx="11262644" cy="6858000"/>
          </a:xfrm>
          <a:prstGeom prst="rect">
            <a:avLst/>
          </a:prstGeom>
        </p:spPr>
      </p:pic>
      <p:sp>
        <p:nvSpPr>
          <p:cNvPr id="2" name="Título 1"/>
          <p:cNvSpPr>
            <a:spLocks noGrp="1"/>
          </p:cNvSpPr>
          <p:nvPr>
            <p:ph type="ctrTitle"/>
          </p:nvPr>
        </p:nvSpPr>
        <p:spPr>
          <a:xfrm>
            <a:off x="615453" y="4190781"/>
            <a:ext cx="11474948" cy="1125017"/>
          </a:xfrm>
          <a:effectLst>
            <a:outerShdw blurRad="50800" dist="50800" dir="5400000" algn="ctr" rotWithShape="0">
              <a:srgbClr val="FF0000"/>
            </a:outerShdw>
          </a:effectLst>
        </p:spPr>
        <p:txBody>
          <a:bodyPr vert="horz" lIns="91440" tIns="45720" rIns="91440" bIns="45720" rtlCol="0" anchor="b">
            <a:normAutofit/>
          </a:bodyPr>
          <a:lstStyle/>
          <a:p>
            <a:pPr algn="ctr">
              <a:spcBef>
                <a:spcPts val="0"/>
              </a:spcBef>
              <a:spcAft>
                <a:spcPts val="2400"/>
              </a:spcAft>
            </a:pPr>
            <a:r>
              <a:rPr lang="es-MX" sz="4500" dirty="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SALINA CRUZ – OAXACA, MÉXICO</a:t>
            </a:r>
          </a:p>
        </p:txBody>
      </p:sp>
      <p:sp>
        <p:nvSpPr>
          <p:cNvPr id="5" name="Título 1"/>
          <p:cNvSpPr txBox="1">
            <a:spLocks/>
          </p:cNvSpPr>
          <p:nvPr/>
        </p:nvSpPr>
        <p:spPr>
          <a:xfrm>
            <a:off x="-163773" y="-212778"/>
            <a:ext cx="9362363" cy="978089"/>
          </a:xfrm>
          <a:prstGeom prst="rect">
            <a:avLst/>
          </a:prstGeom>
          <a:effectLst>
            <a:outerShdw blurRad="50800" dist="50800" dir="5400000" algn="ctr" rotWithShape="0">
              <a:srgbClr val="FF0000"/>
            </a:outerShdw>
          </a:effectLst>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spcAft>
                <a:spcPts val="2400"/>
              </a:spcAft>
            </a:pPr>
            <a:r>
              <a:rPr lang="es-MX" dirty="0" smtClean="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MISIÓN JOVEN EN LA COLONIA</a:t>
            </a:r>
            <a:endParaRPr lang="es-MX" dirty="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endParaRPr>
          </a:p>
        </p:txBody>
      </p:sp>
      <p:sp>
        <p:nvSpPr>
          <p:cNvPr id="6" name="Título 1"/>
          <p:cNvSpPr txBox="1">
            <a:spLocks/>
          </p:cNvSpPr>
          <p:nvPr/>
        </p:nvSpPr>
        <p:spPr>
          <a:xfrm>
            <a:off x="2299647" y="1944022"/>
            <a:ext cx="8898342" cy="1626572"/>
          </a:xfrm>
          <a:prstGeom prst="rect">
            <a:avLst/>
          </a:prstGeom>
          <a:effectLst>
            <a:outerShdw blurRad="50800" dist="50800" dir="5400000" algn="ctr" rotWithShape="0">
              <a:srgbClr val="FF0000"/>
            </a:outerShdw>
          </a:effectLst>
        </p:spPr>
        <p:txBody>
          <a:bodyPr vert="horz" lIns="91440" tIns="45720" rIns="91440" bIns="45720" rtlCol="0" anchor="b">
            <a:normAutofit fontScale="75000" lnSpcReduction="20000"/>
          </a:bodyPr>
          <a:lstStyle>
            <a:defPPr>
              <a:defRPr lang="es-MX"/>
            </a:defPPr>
            <a:lvl1pPr algn="ctr">
              <a:lnSpc>
                <a:spcPct val="90000"/>
              </a:lnSpc>
              <a:spcBef>
                <a:spcPts val="0"/>
              </a:spcBef>
              <a:spcAft>
                <a:spcPts val="2400"/>
              </a:spcAft>
              <a:buNone/>
              <a:defRPr sz="6000">
                <a:effectLst>
                  <a:outerShdw blurRad="50800" dist="38100" dir="5400000" algn="t" rotWithShape="0">
                    <a:prstClr val="black">
                      <a:alpha val="40000"/>
                    </a:prstClr>
                  </a:outerShdw>
                </a:effectLst>
                <a:latin typeface="Aharoni" panose="02010803020104030203" pitchFamily="2" charset="-79"/>
                <a:ea typeface="+mj-ea"/>
                <a:cs typeface="Aharoni" panose="02010803020104030203" pitchFamily="2" charset="-79"/>
              </a:defRPr>
            </a:lvl1pPr>
          </a:lstStyle>
          <a:p>
            <a:r>
              <a:rPr lang="es-MX" dirty="0"/>
              <a:t/>
            </a:r>
            <a:br>
              <a:rPr lang="es-MX" dirty="0"/>
            </a:br>
            <a:r>
              <a:rPr lang="es-MX" dirty="0"/>
              <a:t>FRANCISCO I MADERO,</a:t>
            </a:r>
            <a:br>
              <a:rPr lang="es-MX" dirty="0"/>
            </a:br>
            <a:endParaRPr lang="es-MX" dirty="0"/>
          </a:p>
        </p:txBody>
      </p:sp>
      <p:sp>
        <p:nvSpPr>
          <p:cNvPr id="7" name="Título 1"/>
          <p:cNvSpPr txBox="1">
            <a:spLocks/>
          </p:cNvSpPr>
          <p:nvPr/>
        </p:nvSpPr>
        <p:spPr>
          <a:xfrm>
            <a:off x="1463889" y="5861552"/>
            <a:ext cx="10729408" cy="1125017"/>
          </a:xfrm>
          <a:prstGeom prst="rect">
            <a:avLst/>
          </a:prstGeom>
          <a:effectLst>
            <a:outerShdw blurRad="50800" dist="50800" dir="5400000" algn="ctr" rotWithShape="0">
              <a:srgbClr val="FF0000"/>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r">
              <a:spcBef>
                <a:spcPts val="0"/>
              </a:spcBef>
              <a:spcAft>
                <a:spcPts val="2400"/>
              </a:spcAft>
            </a:pPr>
            <a:r>
              <a:rPr lang="es-MX" sz="6000" dirty="0" smtClean="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25</a:t>
            </a:r>
            <a:r>
              <a:rPr lang="es-MX" sz="4500" dirty="0" smtClean="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 al </a:t>
            </a:r>
            <a:r>
              <a:rPr lang="es-MX" sz="6000" dirty="0" smtClean="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28</a:t>
            </a:r>
            <a:r>
              <a:rPr lang="es-MX" sz="4500" dirty="0" smtClean="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 de julio de </a:t>
            </a:r>
            <a:r>
              <a:rPr lang="es-MX" sz="6000" dirty="0" smtClean="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rPr>
              <a:t>2019</a:t>
            </a:r>
            <a:endParaRPr lang="es-MX" sz="6000" dirty="0">
              <a:effectLst>
                <a:outerShdw blurRad="50800" dist="38100" dir="5400000" algn="t" rotWithShape="0">
                  <a:prstClr val="black">
                    <a:alpha val="40000"/>
                  </a:prstClr>
                </a:outerShdw>
              </a:effectLst>
              <a:latin typeface="Aharoni" panose="02010803020104030203" pitchFamily="2" charset="-79"/>
              <a:cs typeface="Aharoni" panose="02010803020104030203" pitchFamily="2" charset="-79"/>
            </a:endParaRPr>
          </a:p>
        </p:txBody>
      </p:sp>
      <p:pic>
        <p:nvPicPr>
          <p:cNvPr id="3" name="3. Seguir aman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6199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0" y="-11299"/>
            <a:ext cx="12192000" cy="6869299"/>
          </a:xfrm>
          <a:prstGeom prst="rect">
            <a:avLst/>
          </a:prstGeom>
        </p:spPr>
      </p:pic>
      <p:pic>
        <p:nvPicPr>
          <p:cNvPr id="9" name="Marcador de contenido 8"/>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rot="20709929">
            <a:off x="300032" y="655139"/>
            <a:ext cx="4988646" cy="2993188"/>
          </a:xfr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6021" t="26865" r="12811" b="21194"/>
          <a:stretch/>
        </p:blipFill>
        <p:spPr>
          <a:xfrm rot="21064828">
            <a:off x="174477" y="3520941"/>
            <a:ext cx="7356144" cy="2824369"/>
          </a:xfrm>
          <a:prstGeom prst="rect">
            <a:avLst/>
          </a:prstGeom>
        </p:spPr>
      </p:pic>
      <p:pic>
        <p:nvPicPr>
          <p:cNvPr id="11" name="Imagen 10"/>
          <p:cNvPicPr>
            <a:picLocks noChangeAspect="1"/>
          </p:cNvPicPr>
          <p:nvPr/>
        </p:nvPicPr>
        <p:blipFill rotWithShape="1">
          <a:blip r:embed="rId6" cstate="print">
            <a:extLst>
              <a:ext uri="{28A0092B-C50C-407E-A947-70E740481C1C}">
                <a14:useLocalDpi xmlns:a14="http://schemas.microsoft.com/office/drawing/2010/main" val="0"/>
              </a:ext>
            </a:extLst>
          </a:blip>
          <a:srcRect l="16607" t="31443" b="13831"/>
          <a:stretch/>
        </p:blipFill>
        <p:spPr>
          <a:xfrm rot="532721">
            <a:off x="5494688" y="555516"/>
            <a:ext cx="6537822" cy="2574253"/>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2662">
            <a:off x="6737401" y="3714354"/>
            <a:ext cx="5208940" cy="2930029"/>
          </a:xfrm>
          <a:prstGeom prst="rect">
            <a:avLst/>
          </a:prstGeom>
        </p:spPr>
      </p:pic>
      <p:sp>
        <p:nvSpPr>
          <p:cNvPr id="14" name="CuadroTexto 13"/>
          <p:cNvSpPr txBox="1"/>
          <p:nvPr/>
        </p:nvSpPr>
        <p:spPr>
          <a:xfrm>
            <a:off x="0" y="0"/>
            <a:ext cx="5589245" cy="831446"/>
          </a:xfrm>
          <a:prstGeom prst="rect">
            <a:avLst/>
          </a:prstGeom>
          <a:noFill/>
        </p:spPr>
        <p:txBody>
          <a:bodyPr wrap="square" rtlCol="0">
            <a:spAutoFit/>
          </a:bodyPr>
          <a:lstStyle/>
          <a:p>
            <a:pPr algn="ctr">
              <a:lnSpc>
                <a:spcPct val="150000"/>
              </a:lnSpc>
              <a:spcAft>
                <a:spcPts val="1200"/>
              </a:spcAft>
            </a:pP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Se reúne a los adultos</a:t>
            </a:r>
            <a:endParaRPr lang="es-MX" sz="3600" b="1" dirty="0">
              <a:ln w="28575">
                <a:solidFill>
                  <a:schemeClr val="bg1"/>
                </a:solidFill>
              </a:ln>
              <a:effectLst>
                <a:glow rad="139700">
                  <a:schemeClr val="accent1">
                    <a:satMod val="175000"/>
                    <a:alpha val="40000"/>
                  </a:schemeClr>
                </a:glow>
              </a:effectLst>
              <a:latin typeface="Comic Sans MS" panose="030F0702030302020204" pitchFamily="66" charset="0"/>
            </a:endParaRPr>
          </a:p>
        </p:txBody>
      </p:sp>
      <p:sp>
        <p:nvSpPr>
          <p:cNvPr id="17" name="Rectángulo 16"/>
          <p:cNvSpPr/>
          <p:nvPr/>
        </p:nvSpPr>
        <p:spPr>
          <a:xfrm>
            <a:off x="-163774" y="2680571"/>
            <a:ext cx="11987286" cy="1938992"/>
          </a:xfrm>
          <a:prstGeom prst="rect">
            <a:avLst/>
          </a:prstGeom>
        </p:spPr>
        <p:txBody>
          <a:bodyPr wrap="square">
            <a:spAutoFit/>
          </a:bodyPr>
          <a:lstStyle/>
          <a:p>
            <a:pPr algn="ct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“Me llevo de esta misión: Satisfacción de lo que se puede lograr por amor, alegría por la participación de los misioneros para convocar y trabajar con sus respectivos grupos, fuerza para seguir trabajando con Jesús Misionero, esperanza de que el grupo se fortalecerá y un nuevo grupo nacerá en esta colonia” </a:t>
            </a:r>
          </a:p>
        </p:txBody>
      </p:sp>
      <p:sp>
        <p:nvSpPr>
          <p:cNvPr id="18" name="Rectángulo 17"/>
          <p:cNvSpPr/>
          <p:nvPr/>
        </p:nvSpPr>
        <p:spPr>
          <a:xfrm>
            <a:off x="30655" y="5975322"/>
            <a:ext cx="11792857" cy="882678"/>
          </a:xfrm>
          <a:prstGeom prst="rect">
            <a:avLst/>
          </a:prstGeom>
        </p:spPr>
        <p:txBody>
          <a:bodyPr wrap="square">
            <a:spAutoFit/>
          </a:bodyPr>
          <a:lstStyle/>
          <a:p>
            <a:pPr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“Esta misión me ayudo a salir de mi zona de confort, para llevar a los habitantes de esta colonia el amor de Dios”.</a:t>
            </a:r>
          </a:p>
        </p:txBody>
      </p:sp>
    </p:spTree>
    <p:extLst>
      <p:ext uri="{BB962C8B-B14F-4D97-AF65-F5344CB8AC3E}">
        <p14:creationId xmlns:p14="http://schemas.microsoft.com/office/powerpoint/2010/main" val="1618870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0" y="-11299"/>
            <a:ext cx="12192000" cy="6869299"/>
          </a:xfrm>
          <a:prstGeom prst="rect">
            <a:avLst/>
          </a:prstGeom>
        </p:spPr>
      </p:pic>
      <p:pic>
        <p:nvPicPr>
          <p:cNvPr id="5" name="Imagen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4129"/>
          <a:stretch/>
        </p:blipFill>
        <p:spPr>
          <a:xfrm>
            <a:off x="7273822" y="70764"/>
            <a:ext cx="3857625" cy="5889009"/>
          </a:xfrm>
          <a:prstGeom prst="rect">
            <a:avLst/>
          </a:prstGeom>
        </p:spPr>
      </p:pic>
      <p:pic>
        <p:nvPicPr>
          <p:cNvPr id="9" name="Marcador de contenido 2"/>
          <p:cNvPicPr>
            <a:picLocks noGrp="1" noChangeAspect="1"/>
          </p:cNvPicPr>
          <p:nvPr>
            <p:ph idx="1"/>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9350" y="70764"/>
            <a:ext cx="5903919" cy="3320955"/>
          </a:xfrm>
        </p:spPr>
      </p:pic>
      <p:pic>
        <p:nvPicPr>
          <p:cNvPr id="10" name="Imagen 9"/>
          <p:cNvPicPr>
            <a:picLocks noChangeAspect="1"/>
          </p:cNvPicPr>
          <p:nvPr/>
        </p:nvPicPr>
        <p:blipFill rotWithShape="1">
          <a:blip r:embed="rId7" cstate="print">
            <a:extLst>
              <a:ext uri="{28A0092B-C50C-407E-A947-70E740481C1C}">
                <a14:useLocalDpi xmlns:a14="http://schemas.microsoft.com/office/drawing/2010/main" val="0"/>
              </a:ext>
            </a:extLst>
          </a:blip>
          <a:srcRect l="525" t="5603" r="9370" b="6481"/>
          <a:stretch/>
        </p:blipFill>
        <p:spPr>
          <a:xfrm>
            <a:off x="7289421" y="3432412"/>
            <a:ext cx="4681182" cy="3425588"/>
          </a:xfrm>
          <a:prstGeom prst="rect">
            <a:avLst/>
          </a:prstGeom>
        </p:spPr>
      </p:pic>
      <p:pic>
        <p:nvPicPr>
          <p:cNvPr id="11" name="Imagen 10"/>
          <p:cNvPicPr>
            <a:picLocks noChangeAspect="1"/>
          </p:cNvPicPr>
          <p:nvPr/>
        </p:nvPicPr>
        <p:blipFill rotWithShape="1">
          <a:blip r:embed="rId8">
            <a:extLst>
              <a:ext uri="{28A0092B-C50C-407E-A947-70E740481C1C}">
                <a14:useLocalDpi xmlns:a14="http://schemas.microsoft.com/office/drawing/2010/main" val="0"/>
              </a:ext>
            </a:extLst>
          </a:blip>
          <a:srcRect t="18507" r="17540" b="15025"/>
          <a:stretch/>
        </p:blipFill>
        <p:spPr>
          <a:xfrm>
            <a:off x="309350" y="2893325"/>
            <a:ext cx="3688938" cy="3964675"/>
          </a:xfrm>
          <a:prstGeom prst="rect">
            <a:avLst/>
          </a:prstGeom>
        </p:spPr>
      </p:pic>
      <p:sp>
        <p:nvSpPr>
          <p:cNvPr id="13" name="CuadroTexto 12"/>
          <p:cNvSpPr txBox="1"/>
          <p:nvPr/>
        </p:nvSpPr>
        <p:spPr>
          <a:xfrm>
            <a:off x="2649962" y="3976975"/>
            <a:ext cx="6552672" cy="2585323"/>
          </a:xfrm>
          <a:prstGeom prst="rect">
            <a:avLst/>
          </a:prstGeom>
          <a:noFill/>
        </p:spPr>
        <p:txBody>
          <a:bodyPr wrap="square" rtlCol="0">
            <a:spAutoFit/>
          </a:bodyPr>
          <a:lstStyle/>
          <a:p>
            <a:pPr algn="ctr">
              <a:lnSpc>
                <a:spcPct val="150000"/>
              </a:lnSpc>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Terminamos </a:t>
            </a:r>
          </a:p>
          <a:p>
            <a:pPr algn="ctr">
              <a:lnSpc>
                <a:spcPct val="150000"/>
              </a:lnSpc>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esta </a:t>
            </a: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misión con </a:t>
            </a: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una </a:t>
            </a:r>
          </a:p>
          <a:p>
            <a:pPr algn="ctr">
              <a:lnSpc>
                <a:spcPct val="150000"/>
              </a:lnSpc>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eucaristía y un lindo convivir</a:t>
            </a:r>
          </a:p>
        </p:txBody>
      </p:sp>
      <p:sp>
        <p:nvSpPr>
          <p:cNvPr id="15" name="Rectángulo 14"/>
          <p:cNvSpPr/>
          <p:nvPr/>
        </p:nvSpPr>
        <p:spPr>
          <a:xfrm>
            <a:off x="309350" y="1531597"/>
            <a:ext cx="11181021" cy="2068195"/>
          </a:xfrm>
          <a:prstGeom prst="rect">
            <a:avLst/>
          </a:prstGeom>
        </p:spPr>
        <p:txBody>
          <a:bodyPr wrap="square">
            <a:spAutoFit/>
          </a:bodyPr>
          <a:lstStyle/>
          <a:p>
            <a:pPr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“Encontré a Dios en cada persona que visitamos y que nos escuchó, en la lección y reconforté de paz cuando nos rechazaron, en la sonrisa de los niños, en la presencia de los adultos, en la energía y alegría de los jóvenes, en la caridad de lo que nos ofrecían y sobre todo en el poder de convocatoria que hemos tenido”. </a:t>
            </a:r>
          </a:p>
        </p:txBody>
      </p:sp>
    </p:spTree>
    <p:extLst>
      <p:ext uri="{BB962C8B-B14F-4D97-AF65-F5344CB8AC3E}">
        <p14:creationId xmlns:p14="http://schemas.microsoft.com/office/powerpoint/2010/main" val="956993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0" y="-11299"/>
            <a:ext cx="12192000" cy="6869299"/>
          </a:xfrm>
          <a:prstGeom prst="rect">
            <a:avLst/>
          </a:prstGeom>
        </p:spPr>
      </p:pic>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548" r="19343"/>
          <a:stretch/>
        </p:blipFill>
        <p:spPr>
          <a:xfrm rot="20957611">
            <a:off x="416829" y="363929"/>
            <a:ext cx="4761050" cy="2991041"/>
          </a:xfrm>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8076" t="35622" r="5755"/>
          <a:stretch/>
        </p:blipFill>
        <p:spPr>
          <a:xfrm rot="20959133">
            <a:off x="6257829" y="621153"/>
            <a:ext cx="5090615" cy="3803266"/>
          </a:xfrm>
          <a:prstGeom prst="rect">
            <a:avLst/>
          </a:prstGeom>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t="25672" b="16418"/>
          <a:stretch/>
        </p:blipFill>
        <p:spPr>
          <a:xfrm rot="543912">
            <a:off x="1523101" y="3189145"/>
            <a:ext cx="4336213" cy="3348162"/>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2481" y="4053385"/>
            <a:ext cx="4674358" cy="2804615"/>
          </a:xfrm>
          <a:prstGeom prst="rect">
            <a:avLst/>
          </a:prstGeom>
        </p:spPr>
      </p:pic>
      <p:sp>
        <p:nvSpPr>
          <p:cNvPr id="13" name="Rectángulo 12"/>
          <p:cNvSpPr/>
          <p:nvPr/>
        </p:nvSpPr>
        <p:spPr>
          <a:xfrm>
            <a:off x="-203915" y="1347806"/>
            <a:ext cx="12269337" cy="882678"/>
          </a:xfrm>
          <a:prstGeom prst="rect">
            <a:avLst/>
          </a:prstGeom>
        </p:spPr>
        <p:txBody>
          <a:bodyPr wrap="square">
            <a:spAutoFit/>
          </a:bodyPr>
          <a:lstStyle/>
          <a:p>
            <a:pPr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“Me queda de esta misión: De cada joven su luz, su alegría, algo de cansancio, pero una satisfacción conmigo misma de que pude realizar cada paso”.</a:t>
            </a:r>
          </a:p>
        </p:txBody>
      </p:sp>
      <p:sp>
        <p:nvSpPr>
          <p:cNvPr id="14" name="CuadroTexto 13"/>
          <p:cNvSpPr txBox="1"/>
          <p:nvPr/>
        </p:nvSpPr>
        <p:spPr>
          <a:xfrm>
            <a:off x="606745" y="3660128"/>
            <a:ext cx="10648018" cy="923330"/>
          </a:xfrm>
          <a:prstGeom prst="rect">
            <a:avLst/>
          </a:prstGeom>
          <a:noFill/>
        </p:spPr>
        <p:txBody>
          <a:bodyPr wrap="square" rtlCol="0">
            <a:spAutoFit/>
          </a:bodyPr>
          <a:lstStyle/>
          <a:p>
            <a:pPr algn="ctr">
              <a:lnSpc>
                <a:spcPct val="150000"/>
              </a:lnSpc>
            </a:pP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Tiempo de descanso y relax de los misioneros</a:t>
            </a:r>
            <a:endParaRPr lang="es-MX" sz="3600" b="1" dirty="0">
              <a:ln w="28575">
                <a:solidFill>
                  <a:schemeClr val="bg1"/>
                </a:solidFill>
              </a:ln>
              <a:effectLst>
                <a:glow rad="139700">
                  <a:schemeClr val="accent1">
                    <a:satMod val="175000"/>
                    <a:alpha val="40000"/>
                  </a:schemeClr>
                </a:glow>
              </a:effectLst>
              <a:latin typeface="Comic Sans MS" panose="030F0702030302020204" pitchFamily="66" charset="0"/>
            </a:endParaRPr>
          </a:p>
        </p:txBody>
      </p:sp>
      <p:sp>
        <p:nvSpPr>
          <p:cNvPr id="15" name="Rectángulo 14"/>
          <p:cNvSpPr/>
          <p:nvPr/>
        </p:nvSpPr>
        <p:spPr>
          <a:xfrm>
            <a:off x="1422053" y="5793542"/>
            <a:ext cx="8570533" cy="882678"/>
          </a:xfrm>
          <a:prstGeom prst="rect">
            <a:avLst/>
          </a:prstGeom>
        </p:spPr>
        <p:txBody>
          <a:bodyPr wrap="square">
            <a:spAutoFit/>
          </a:bodyPr>
          <a:lstStyle/>
          <a:p>
            <a:pPr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“Dios estuvo en todo momento. Dios fue nuestra voz, habló a través de nosotros, … nos animaba…”</a:t>
            </a:r>
          </a:p>
        </p:txBody>
      </p:sp>
    </p:spTree>
    <p:extLst>
      <p:ext uri="{BB962C8B-B14F-4D97-AF65-F5344CB8AC3E}">
        <p14:creationId xmlns:p14="http://schemas.microsoft.com/office/powerpoint/2010/main" val="1185530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n 42"/>
          <p:cNvPicPr>
            <a:picLocks noChangeAspect="1"/>
          </p:cNvPicPr>
          <p:nvPr/>
        </p:nvPicPr>
        <p:blipFill>
          <a:blip r:embed="rId2"/>
          <a:stretch>
            <a:fillRect/>
          </a:stretch>
        </p:blipFill>
        <p:spPr>
          <a:xfrm>
            <a:off x="0" y="-11299"/>
            <a:ext cx="12192000" cy="6869299"/>
          </a:xfrm>
          <a:prstGeom prst="rect">
            <a:avLst/>
          </a:prstGeom>
        </p:spPr>
      </p:pic>
      <p:pic>
        <p:nvPicPr>
          <p:cNvPr id="4" name="Marcador de contenido 3"/>
          <p:cNvPicPr>
            <a:picLocks noGrp="1" noChangeAspect="1"/>
          </p:cNvPicPr>
          <p:nvPr>
            <p:ph idx="1"/>
          </p:nvPr>
        </p:nvPicPr>
        <p:blipFill>
          <a:blip r:embed="rId3"/>
          <a:stretch>
            <a:fillRect/>
          </a:stretch>
        </p:blipFill>
        <p:spPr>
          <a:xfrm>
            <a:off x="242415" y="4732180"/>
            <a:ext cx="1458601" cy="1725669"/>
          </a:xfrm>
          <a:prstGeom prst="rect">
            <a:avLst/>
          </a:prstGeom>
        </p:spPr>
      </p:pic>
      <p:pic>
        <p:nvPicPr>
          <p:cNvPr id="8" name="Imagen 7"/>
          <p:cNvPicPr>
            <a:picLocks noChangeAspect="1"/>
          </p:cNvPicPr>
          <p:nvPr/>
        </p:nvPicPr>
        <p:blipFill>
          <a:blip r:embed="rId4"/>
          <a:stretch>
            <a:fillRect/>
          </a:stretch>
        </p:blipFill>
        <p:spPr>
          <a:xfrm>
            <a:off x="375372" y="120169"/>
            <a:ext cx="1705125" cy="1766757"/>
          </a:xfrm>
          <a:prstGeom prst="rect">
            <a:avLst/>
          </a:prstGeom>
        </p:spPr>
      </p:pic>
      <p:pic>
        <p:nvPicPr>
          <p:cNvPr id="5" name="Imagen 4"/>
          <p:cNvPicPr>
            <a:picLocks noChangeAspect="1"/>
          </p:cNvPicPr>
          <p:nvPr/>
        </p:nvPicPr>
        <p:blipFill>
          <a:blip r:embed="rId5"/>
          <a:stretch>
            <a:fillRect/>
          </a:stretch>
        </p:blipFill>
        <p:spPr>
          <a:xfrm>
            <a:off x="10075734" y="4710112"/>
            <a:ext cx="1417514" cy="1848932"/>
          </a:xfrm>
          <a:prstGeom prst="rect">
            <a:avLst/>
          </a:prstGeom>
        </p:spPr>
      </p:pic>
      <p:pic>
        <p:nvPicPr>
          <p:cNvPr id="10" name="Imagen 9"/>
          <p:cNvPicPr>
            <a:picLocks noChangeAspect="1"/>
          </p:cNvPicPr>
          <p:nvPr/>
        </p:nvPicPr>
        <p:blipFill>
          <a:blip r:embed="rId6"/>
          <a:stretch>
            <a:fillRect/>
          </a:stretch>
        </p:blipFill>
        <p:spPr>
          <a:xfrm>
            <a:off x="7407678" y="2825934"/>
            <a:ext cx="1325271" cy="1590326"/>
          </a:xfrm>
          <a:prstGeom prst="rect">
            <a:avLst/>
          </a:prstGeom>
        </p:spPr>
      </p:pic>
      <p:pic>
        <p:nvPicPr>
          <p:cNvPr id="11" name="Imagen 10"/>
          <p:cNvPicPr>
            <a:picLocks noChangeAspect="1"/>
          </p:cNvPicPr>
          <p:nvPr/>
        </p:nvPicPr>
        <p:blipFill>
          <a:blip r:embed="rId7"/>
          <a:stretch>
            <a:fillRect/>
          </a:stretch>
        </p:blipFill>
        <p:spPr>
          <a:xfrm>
            <a:off x="3023745" y="2481937"/>
            <a:ext cx="1458601" cy="1581863"/>
          </a:xfrm>
          <a:prstGeom prst="rect">
            <a:avLst/>
          </a:prstGeom>
        </p:spPr>
      </p:pic>
      <p:pic>
        <p:nvPicPr>
          <p:cNvPr id="13" name="Imagen 12"/>
          <p:cNvPicPr>
            <a:picLocks noChangeAspect="1"/>
          </p:cNvPicPr>
          <p:nvPr/>
        </p:nvPicPr>
        <p:blipFill>
          <a:blip r:embed="rId8"/>
          <a:stretch>
            <a:fillRect/>
          </a:stretch>
        </p:blipFill>
        <p:spPr>
          <a:xfrm>
            <a:off x="8036712" y="658571"/>
            <a:ext cx="1170990" cy="1643496"/>
          </a:xfrm>
          <a:prstGeom prst="rect">
            <a:avLst/>
          </a:prstGeom>
        </p:spPr>
      </p:pic>
      <p:pic>
        <p:nvPicPr>
          <p:cNvPr id="17" name="Imagen 16"/>
          <p:cNvPicPr>
            <a:picLocks noChangeAspect="1"/>
          </p:cNvPicPr>
          <p:nvPr/>
        </p:nvPicPr>
        <p:blipFill>
          <a:blip r:embed="rId9"/>
          <a:stretch>
            <a:fillRect/>
          </a:stretch>
        </p:blipFill>
        <p:spPr>
          <a:xfrm>
            <a:off x="888964" y="2310986"/>
            <a:ext cx="1191533" cy="1848930"/>
          </a:xfrm>
          <a:prstGeom prst="rect">
            <a:avLst/>
          </a:prstGeom>
        </p:spPr>
      </p:pic>
      <p:pic>
        <p:nvPicPr>
          <p:cNvPr id="27" name="Imagen 26"/>
          <p:cNvPicPr>
            <a:picLocks noChangeAspect="1"/>
          </p:cNvPicPr>
          <p:nvPr/>
        </p:nvPicPr>
        <p:blipFill>
          <a:blip r:embed="rId10"/>
          <a:stretch>
            <a:fillRect/>
          </a:stretch>
        </p:blipFill>
        <p:spPr>
          <a:xfrm>
            <a:off x="3236786" y="399120"/>
            <a:ext cx="1488529" cy="1610541"/>
          </a:xfrm>
          <a:prstGeom prst="rect">
            <a:avLst/>
          </a:prstGeom>
        </p:spPr>
      </p:pic>
      <p:pic>
        <p:nvPicPr>
          <p:cNvPr id="29" name="Imagen 28"/>
          <p:cNvPicPr>
            <a:picLocks noChangeAspect="1"/>
          </p:cNvPicPr>
          <p:nvPr/>
        </p:nvPicPr>
        <p:blipFill>
          <a:blip r:embed="rId11"/>
          <a:stretch>
            <a:fillRect/>
          </a:stretch>
        </p:blipFill>
        <p:spPr>
          <a:xfrm>
            <a:off x="10121324" y="65071"/>
            <a:ext cx="1371924" cy="1591433"/>
          </a:xfrm>
          <a:prstGeom prst="rect">
            <a:avLst/>
          </a:prstGeom>
        </p:spPr>
      </p:pic>
      <p:pic>
        <p:nvPicPr>
          <p:cNvPr id="33" name="Imagen 32"/>
          <p:cNvPicPr>
            <a:picLocks noChangeAspect="1"/>
          </p:cNvPicPr>
          <p:nvPr/>
        </p:nvPicPr>
        <p:blipFill>
          <a:blip r:embed="rId12"/>
          <a:stretch>
            <a:fillRect/>
          </a:stretch>
        </p:blipFill>
        <p:spPr>
          <a:xfrm>
            <a:off x="7512671" y="4981586"/>
            <a:ext cx="1438656" cy="1624289"/>
          </a:xfrm>
          <a:prstGeom prst="rect">
            <a:avLst/>
          </a:prstGeom>
        </p:spPr>
      </p:pic>
      <p:pic>
        <p:nvPicPr>
          <p:cNvPr id="35" name="Imagen 34"/>
          <p:cNvPicPr>
            <a:picLocks noChangeAspect="1"/>
          </p:cNvPicPr>
          <p:nvPr/>
        </p:nvPicPr>
        <p:blipFill>
          <a:blip r:embed="rId13"/>
          <a:stretch>
            <a:fillRect/>
          </a:stretch>
        </p:blipFill>
        <p:spPr>
          <a:xfrm>
            <a:off x="5875208" y="68587"/>
            <a:ext cx="1424207" cy="1735241"/>
          </a:xfrm>
          <a:prstGeom prst="rect">
            <a:avLst/>
          </a:prstGeom>
        </p:spPr>
      </p:pic>
      <p:pic>
        <p:nvPicPr>
          <p:cNvPr id="36" name="Imagen 35"/>
          <p:cNvPicPr>
            <a:picLocks noChangeAspect="1"/>
          </p:cNvPicPr>
          <p:nvPr/>
        </p:nvPicPr>
        <p:blipFill>
          <a:blip r:embed="rId14"/>
          <a:stretch>
            <a:fillRect/>
          </a:stretch>
        </p:blipFill>
        <p:spPr>
          <a:xfrm>
            <a:off x="9595249" y="2513281"/>
            <a:ext cx="1392285" cy="1630438"/>
          </a:xfrm>
          <a:prstGeom prst="rect">
            <a:avLst/>
          </a:prstGeom>
        </p:spPr>
      </p:pic>
      <p:pic>
        <p:nvPicPr>
          <p:cNvPr id="38" name="Imagen 37"/>
          <p:cNvPicPr>
            <a:picLocks noChangeAspect="1"/>
          </p:cNvPicPr>
          <p:nvPr/>
        </p:nvPicPr>
        <p:blipFill>
          <a:blip r:embed="rId15"/>
          <a:stretch>
            <a:fillRect/>
          </a:stretch>
        </p:blipFill>
        <p:spPr>
          <a:xfrm>
            <a:off x="5291655" y="2635529"/>
            <a:ext cx="1295656" cy="1557872"/>
          </a:xfrm>
          <a:prstGeom prst="rect">
            <a:avLst/>
          </a:prstGeom>
        </p:spPr>
      </p:pic>
      <p:pic>
        <p:nvPicPr>
          <p:cNvPr id="40" name="Imagen 39"/>
          <p:cNvPicPr>
            <a:picLocks noChangeAspect="1"/>
          </p:cNvPicPr>
          <p:nvPr/>
        </p:nvPicPr>
        <p:blipFill>
          <a:blip r:embed="rId16"/>
          <a:stretch>
            <a:fillRect/>
          </a:stretch>
        </p:blipFill>
        <p:spPr>
          <a:xfrm>
            <a:off x="4763863" y="4950999"/>
            <a:ext cx="1472153" cy="1608045"/>
          </a:xfrm>
          <a:prstGeom prst="rect">
            <a:avLst/>
          </a:prstGeom>
        </p:spPr>
      </p:pic>
      <p:pic>
        <p:nvPicPr>
          <p:cNvPr id="42" name="Imagen 41"/>
          <p:cNvPicPr>
            <a:picLocks noChangeAspect="1"/>
          </p:cNvPicPr>
          <p:nvPr/>
        </p:nvPicPr>
        <p:blipFill>
          <a:blip r:embed="rId17"/>
          <a:stretch>
            <a:fillRect/>
          </a:stretch>
        </p:blipFill>
        <p:spPr>
          <a:xfrm>
            <a:off x="2635797" y="4915707"/>
            <a:ext cx="1315201" cy="1805178"/>
          </a:xfrm>
          <a:prstGeom prst="rect">
            <a:avLst/>
          </a:prstGeom>
        </p:spPr>
      </p:pic>
      <p:sp>
        <p:nvSpPr>
          <p:cNvPr id="44" name="CuadroTexto 43"/>
          <p:cNvSpPr txBox="1"/>
          <p:nvPr/>
        </p:nvSpPr>
        <p:spPr>
          <a:xfrm>
            <a:off x="615474" y="3963857"/>
            <a:ext cx="10648018" cy="831446"/>
          </a:xfrm>
          <a:prstGeom prst="rect">
            <a:avLst/>
          </a:prstGeom>
          <a:noFill/>
        </p:spPr>
        <p:txBody>
          <a:bodyPr wrap="square" rtlCol="0">
            <a:spAutoFit/>
          </a:bodyPr>
          <a:lstStyle/>
          <a:p>
            <a:pPr algn="ctr">
              <a:lnSpc>
                <a:spcPct val="150000"/>
              </a:lnSpc>
            </a:pP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SEGUIMOS A JESÚS MISIONERO</a:t>
            </a:r>
            <a:endParaRPr lang="es-MX" sz="3600" b="1" dirty="0">
              <a:ln w="28575">
                <a:solidFill>
                  <a:schemeClr val="bg1"/>
                </a:solidFill>
              </a:ln>
              <a:effectLst>
                <a:glow rad="139700">
                  <a:schemeClr val="accent1">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23389732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4"/>
          <a:stretch>
            <a:fillRect/>
          </a:stretch>
        </p:blipFill>
        <p:spPr>
          <a:xfrm>
            <a:off x="0" y="-11299"/>
            <a:ext cx="12192000" cy="6869299"/>
          </a:xfrm>
          <a:prstGeom prst="rect">
            <a:avLst/>
          </a:prstGeom>
        </p:spPr>
      </p:pic>
      <p:pic>
        <p:nvPicPr>
          <p:cNvPr id="26" name="Imagen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491" y="336544"/>
            <a:ext cx="5151955" cy="2897975"/>
          </a:xfrm>
          <a:prstGeom prst="rect">
            <a:avLst/>
          </a:prstGeom>
        </p:spPr>
      </p:pic>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t="13784" r="10362"/>
          <a:stretch/>
        </p:blipFill>
        <p:spPr>
          <a:xfrm rot="20929364">
            <a:off x="789214" y="3418082"/>
            <a:ext cx="5008506" cy="2890407"/>
          </a:xfrm>
          <a:prstGeom prst="rect">
            <a:avLst/>
          </a:prstGeom>
        </p:spPr>
      </p:pic>
      <p:pic>
        <p:nvPicPr>
          <p:cNvPr id="12" name="Imagen 11"/>
          <p:cNvPicPr>
            <a:picLocks noChangeAspect="1"/>
          </p:cNvPicPr>
          <p:nvPr/>
        </p:nvPicPr>
        <p:blipFill rotWithShape="1">
          <a:blip r:embed="rId7">
            <a:extLst>
              <a:ext uri="{28A0092B-C50C-407E-A947-70E740481C1C}">
                <a14:useLocalDpi xmlns:a14="http://schemas.microsoft.com/office/drawing/2010/main" val="0"/>
              </a:ext>
            </a:extLst>
          </a:blip>
          <a:srcRect t="16318" r="64179"/>
          <a:stretch/>
        </p:blipFill>
        <p:spPr>
          <a:xfrm rot="662727">
            <a:off x="7643793" y="403343"/>
            <a:ext cx="3315709" cy="4357049"/>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6125" y="3389694"/>
            <a:ext cx="5493223" cy="3295934"/>
          </a:xfrm>
          <a:prstGeom prst="rect">
            <a:avLst/>
          </a:prstGeom>
        </p:spPr>
      </p:pic>
      <p:sp>
        <p:nvSpPr>
          <p:cNvPr id="27" name="CuadroTexto 26"/>
          <p:cNvSpPr txBox="1"/>
          <p:nvPr/>
        </p:nvSpPr>
        <p:spPr>
          <a:xfrm>
            <a:off x="768620" y="1991408"/>
            <a:ext cx="10648018" cy="1754326"/>
          </a:xfrm>
          <a:prstGeom prst="rect">
            <a:avLst/>
          </a:prstGeom>
          <a:noFill/>
        </p:spPr>
        <p:txBody>
          <a:bodyPr wrap="square" rtlCol="0">
            <a:spAutoFit/>
          </a:bodyPr>
          <a:lstStyle/>
          <a:p>
            <a:pPr algn="ctr">
              <a:lnSpc>
                <a:spcPct val="150000"/>
              </a:lnSpc>
            </a:pP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Pero esta misión se dio gracias al aporte y colaboración de muchas personas </a:t>
            </a:r>
            <a:endParaRPr lang="es-MX" sz="3600" b="1" dirty="0">
              <a:ln w="28575">
                <a:solidFill>
                  <a:schemeClr val="bg1"/>
                </a:solidFill>
              </a:ln>
              <a:effectLst>
                <a:glow rad="139700">
                  <a:schemeClr val="accent1">
                    <a:satMod val="175000"/>
                    <a:alpha val="40000"/>
                  </a:schemeClr>
                </a:glow>
              </a:effectLst>
              <a:latin typeface="Comic Sans MS" panose="030F0702030302020204" pitchFamily="66" charset="0"/>
            </a:endParaRPr>
          </a:p>
        </p:txBody>
      </p:sp>
      <p:pic>
        <p:nvPicPr>
          <p:cNvPr id="3074" name="Picture 2" descr="Resultado de imagen para gracia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707706" y="4454746"/>
            <a:ext cx="5419725" cy="1981201"/>
          </a:xfrm>
          <a:prstGeom prst="rect">
            <a:avLst/>
          </a:prstGeom>
          <a:noFill/>
          <a:extLst>
            <a:ext uri="{909E8E84-426E-40DD-AFC4-6F175D3DCCD1}">
              <a14:hiddenFill xmlns:a14="http://schemas.microsoft.com/office/drawing/2010/main">
                <a:solidFill>
                  <a:srgbClr val="FFFFFF"/>
                </a:solidFill>
              </a14:hiddenFill>
            </a:ext>
          </a:extLst>
        </p:spPr>
      </p:pic>
      <p:pic>
        <p:nvPicPr>
          <p:cNvPr id="2" name="3. Seguir aman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71761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4350"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a:stretch>
            <a:fillRect/>
          </a:stretch>
        </p:blipFill>
        <p:spPr>
          <a:xfrm>
            <a:off x="0" y="-11299"/>
            <a:ext cx="12192000" cy="6869299"/>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674" y="3259768"/>
            <a:ext cx="5655860" cy="3393516"/>
          </a:xfrm>
          <a:prstGeom prst="rect">
            <a:avLst/>
          </a:prstGeom>
        </p:spPr>
      </p:pic>
      <p:pic>
        <p:nvPicPr>
          <p:cNvPr id="22" name="Imagen 21"/>
          <p:cNvPicPr>
            <a:picLocks noChangeAspect="1"/>
          </p:cNvPicPr>
          <p:nvPr/>
        </p:nvPicPr>
        <p:blipFill rotWithShape="1">
          <a:blip r:embed="rId4">
            <a:extLst>
              <a:ext uri="{28A0092B-C50C-407E-A947-70E740481C1C}">
                <a14:useLocalDpi xmlns:a14="http://schemas.microsoft.com/office/drawing/2010/main" val="0"/>
              </a:ext>
            </a:extLst>
          </a:blip>
          <a:srcRect l="12885" t="26270" r="12636" b="9451"/>
          <a:stretch/>
        </p:blipFill>
        <p:spPr>
          <a:xfrm>
            <a:off x="527713" y="3048962"/>
            <a:ext cx="5568287" cy="3604322"/>
          </a:xfrm>
          <a:prstGeom prst="rect">
            <a:avLst/>
          </a:prstGeom>
        </p:spPr>
      </p:pic>
      <p:pic>
        <p:nvPicPr>
          <p:cNvPr id="23" name="Imagen 22"/>
          <p:cNvPicPr>
            <a:picLocks noChangeAspect="1"/>
          </p:cNvPicPr>
          <p:nvPr/>
        </p:nvPicPr>
        <p:blipFill rotWithShape="1">
          <a:blip r:embed="rId5">
            <a:extLst>
              <a:ext uri="{28A0092B-C50C-407E-A947-70E740481C1C}">
                <a14:useLocalDpi xmlns:a14="http://schemas.microsoft.com/office/drawing/2010/main" val="0"/>
              </a:ext>
            </a:extLst>
          </a:blip>
          <a:srcRect l="9868" t="21492" r="8142" b="40896"/>
          <a:stretch/>
        </p:blipFill>
        <p:spPr>
          <a:xfrm>
            <a:off x="141842" y="195016"/>
            <a:ext cx="6436595" cy="2952709"/>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6872" y="195016"/>
            <a:ext cx="5723464" cy="3219449"/>
          </a:xfrm>
          <a:prstGeom prst="rect">
            <a:avLst/>
          </a:prstGeom>
        </p:spPr>
      </p:pic>
      <p:sp>
        <p:nvSpPr>
          <p:cNvPr id="25" name="CuadroTexto 24"/>
          <p:cNvSpPr txBox="1"/>
          <p:nvPr/>
        </p:nvSpPr>
        <p:spPr>
          <a:xfrm>
            <a:off x="4123625" y="90836"/>
            <a:ext cx="6098548" cy="831446"/>
          </a:xfrm>
          <a:prstGeom prst="rect">
            <a:avLst/>
          </a:prstGeom>
          <a:noFill/>
        </p:spPr>
        <p:txBody>
          <a:bodyPr wrap="square" rtlCol="0">
            <a:spAutoFit/>
          </a:bodyPr>
          <a:lstStyle>
            <a:defPPr>
              <a:defRPr lang="es-MX"/>
            </a:defPPr>
            <a:lvl1pPr algn="ctr">
              <a:lnSpc>
                <a:spcPct val="150000"/>
              </a:lnSpc>
              <a:spcAft>
                <a:spcPts val="1200"/>
              </a:spcAft>
              <a:defRPr sz="3600" b="1">
                <a:ln>
                  <a:solidFill>
                    <a:schemeClr val="bg1"/>
                  </a:solidFill>
                </a:ln>
                <a:effectLst>
                  <a:glow rad="139700">
                    <a:schemeClr val="accent1">
                      <a:satMod val="175000"/>
                      <a:alpha val="40000"/>
                    </a:schemeClr>
                  </a:glow>
                </a:effectLst>
                <a:latin typeface="Comic Sans MS" panose="030F0702030302020204" pitchFamily="66" charset="0"/>
              </a:defRPr>
            </a:lvl1pPr>
          </a:lstStyle>
          <a:p>
            <a:r>
              <a:rPr lang="es-MX" dirty="0">
                <a:ln w="28575">
                  <a:solidFill>
                    <a:schemeClr val="bg1"/>
                  </a:solidFill>
                </a:ln>
              </a:rPr>
              <a:t>Objetivos de esta misión</a:t>
            </a:r>
          </a:p>
        </p:txBody>
      </p:sp>
      <p:sp>
        <p:nvSpPr>
          <p:cNvPr id="26" name="CuadroTexto 25"/>
          <p:cNvSpPr txBox="1"/>
          <p:nvPr/>
        </p:nvSpPr>
        <p:spPr>
          <a:xfrm>
            <a:off x="172867" y="1576630"/>
            <a:ext cx="5758539" cy="4442691"/>
          </a:xfrm>
          <a:prstGeom prst="rect">
            <a:avLst/>
          </a:prstGeom>
          <a:noFill/>
        </p:spPr>
        <p:txBody>
          <a:bodyPr wrap="square" rtlCol="0">
            <a:spAutoFit/>
          </a:bodyPr>
          <a:lstStyle>
            <a:defPPr>
              <a:defRPr lang="es-MX"/>
            </a:defPPr>
            <a:lvl1pPr algn="ctr">
              <a:lnSpc>
                <a:spcPct val="150000"/>
              </a:lnSpc>
              <a:spcAft>
                <a:spcPts val="1200"/>
              </a:spcAft>
              <a:defRPr sz="3600" b="1">
                <a:ln>
                  <a:solidFill>
                    <a:schemeClr val="bg1"/>
                  </a:solidFill>
                </a:ln>
                <a:effectLst>
                  <a:glow rad="139700">
                    <a:schemeClr val="accent1">
                      <a:satMod val="175000"/>
                      <a:alpha val="40000"/>
                    </a:schemeClr>
                  </a:glow>
                </a:effectLst>
                <a:latin typeface="Comic Sans MS" panose="030F0702030302020204" pitchFamily="66" charset="0"/>
              </a:defRPr>
            </a:lvl1pPr>
          </a:lstStyle>
          <a:p>
            <a:r>
              <a:rPr lang="es-MX" sz="3200" dirty="0">
                <a:ln w="28575">
                  <a:solidFill>
                    <a:schemeClr val="bg1"/>
                  </a:solidFill>
                </a:ln>
              </a:rPr>
              <a:t>Propiciar un encuentro con las familias de la comunidad, para animar y fortalecer la fe de los participantes del grupo juvenil</a:t>
            </a:r>
          </a:p>
        </p:txBody>
      </p:sp>
      <p:sp>
        <p:nvSpPr>
          <p:cNvPr id="28" name="CuadroTexto 27"/>
          <p:cNvSpPr txBox="1"/>
          <p:nvPr/>
        </p:nvSpPr>
        <p:spPr>
          <a:xfrm>
            <a:off x="6699309" y="1629762"/>
            <a:ext cx="4927436" cy="4442691"/>
          </a:xfrm>
          <a:prstGeom prst="rect">
            <a:avLst/>
          </a:prstGeom>
          <a:noFill/>
        </p:spPr>
        <p:txBody>
          <a:bodyPr wrap="square" rtlCol="0">
            <a:spAutoFit/>
          </a:bodyPr>
          <a:lstStyle>
            <a:defPPr>
              <a:defRPr lang="es-MX"/>
            </a:defPPr>
            <a:lvl1pPr algn="ctr">
              <a:lnSpc>
                <a:spcPct val="150000"/>
              </a:lnSpc>
              <a:spcAft>
                <a:spcPts val="1200"/>
              </a:spcAft>
              <a:defRPr sz="3600" b="1">
                <a:ln>
                  <a:solidFill>
                    <a:schemeClr val="bg1"/>
                  </a:solidFill>
                </a:ln>
                <a:effectLst>
                  <a:glow rad="139700">
                    <a:schemeClr val="accent1">
                      <a:satMod val="175000"/>
                      <a:alpha val="40000"/>
                    </a:schemeClr>
                  </a:glow>
                </a:effectLst>
                <a:latin typeface="Comic Sans MS" panose="030F0702030302020204" pitchFamily="66" charset="0"/>
              </a:defRPr>
            </a:lvl1pPr>
          </a:lstStyle>
          <a:p>
            <a:r>
              <a:rPr lang="es-MX" sz="3200" dirty="0">
                <a:ln w="28575">
                  <a:solidFill>
                    <a:schemeClr val="bg1"/>
                  </a:solidFill>
                </a:ln>
              </a:rPr>
              <a:t>Reanimar la </a:t>
            </a:r>
            <a:r>
              <a:rPr lang="es-MX" sz="3200" dirty="0" err="1">
                <a:ln w="28575">
                  <a:solidFill>
                    <a:schemeClr val="bg1"/>
                  </a:solidFill>
                </a:ln>
              </a:rPr>
              <a:t>CEBs</a:t>
            </a:r>
            <a:r>
              <a:rPr lang="es-MX" sz="3200" dirty="0">
                <a:ln w="28575">
                  <a:solidFill>
                    <a:schemeClr val="bg1"/>
                  </a:solidFill>
                </a:ln>
              </a:rPr>
              <a:t> e iniciar un grupo juvenil en la colonia, suscitando a la participación de una iglesia comunitaria</a:t>
            </a:r>
          </a:p>
        </p:txBody>
      </p:sp>
    </p:spTree>
    <p:extLst>
      <p:ext uri="{BB962C8B-B14F-4D97-AF65-F5344CB8AC3E}">
        <p14:creationId xmlns:p14="http://schemas.microsoft.com/office/powerpoint/2010/main" val="785394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0" y="-11299"/>
            <a:ext cx="12192000" cy="6869299"/>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r="16356"/>
          <a:stretch/>
        </p:blipFill>
        <p:spPr>
          <a:xfrm>
            <a:off x="0" y="0"/>
            <a:ext cx="5355771" cy="384180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818" y="3727346"/>
            <a:ext cx="5309810" cy="3185886"/>
          </a:xfrm>
          <a:prstGeom prst="rect">
            <a:avLst/>
          </a:prstGeom>
        </p:spPr>
      </p:pic>
      <p:pic>
        <p:nvPicPr>
          <p:cNvPr id="6" name="Marcador de contenido 5"/>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84401" y="0"/>
            <a:ext cx="5607599" cy="4209143"/>
          </a:xfrm>
        </p:spPr>
      </p:pic>
      <p:sp>
        <p:nvSpPr>
          <p:cNvPr id="9" name="CuadroTexto 8"/>
          <p:cNvSpPr txBox="1"/>
          <p:nvPr/>
        </p:nvSpPr>
        <p:spPr>
          <a:xfrm>
            <a:off x="755952" y="4018337"/>
            <a:ext cx="2743200" cy="2493440"/>
          </a:xfrm>
          <a:prstGeom prst="rect">
            <a:avLst/>
          </a:prstGeom>
          <a:noFill/>
        </p:spPr>
        <p:txBody>
          <a:bodyPr wrap="square" rtlCol="0">
            <a:spAutoFit/>
          </a:bodyPr>
          <a:lstStyle/>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formación del los </a:t>
            </a: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misioneros </a:t>
            </a:r>
            <a:endParaRPr lang="es-MX" sz="3600" b="1" dirty="0">
              <a:ln w="28575">
                <a:solidFill>
                  <a:schemeClr val="bg1"/>
                </a:solidFill>
              </a:ln>
              <a:effectLst>
                <a:glow rad="139700">
                  <a:schemeClr val="accent1">
                    <a:satMod val="175000"/>
                    <a:alpha val="40000"/>
                  </a:schemeClr>
                </a:glow>
              </a:effectLst>
              <a:latin typeface="Comic Sans MS" panose="030F0702030302020204" pitchFamily="66" charset="0"/>
            </a:endParaRPr>
          </a:p>
        </p:txBody>
      </p:sp>
      <p:sp>
        <p:nvSpPr>
          <p:cNvPr id="10" name="CuadroTexto 9"/>
          <p:cNvSpPr txBox="1"/>
          <p:nvPr/>
        </p:nvSpPr>
        <p:spPr>
          <a:xfrm>
            <a:off x="2492991" y="-115441"/>
            <a:ext cx="7206017" cy="831446"/>
          </a:xfrm>
          <a:prstGeom prst="rect">
            <a:avLst/>
          </a:prstGeom>
          <a:noFill/>
        </p:spPr>
        <p:txBody>
          <a:bodyPr wrap="square" rtlCol="0">
            <a:spAutoFit/>
          </a:bodyPr>
          <a:lstStyle>
            <a:defPPr>
              <a:defRPr lang="es-MX"/>
            </a:defPPr>
            <a:lvl1pPr algn="ctr">
              <a:lnSpc>
                <a:spcPct val="150000"/>
              </a:lnSpc>
              <a:spcAft>
                <a:spcPts val="1200"/>
              </a:spcAft>
              <a:defRPr sz="3600" b="1">
                <a:ln>
                  <a:solidFill>
                    <a:schemeClr val="bg1"/>
                  </a:solidFill>
                </a:ln>
                <a:effectLst>
                  <a:glow rad="139700">
                    <a:schemeClr val="accent1">
                      <a:satMod val="175000"/>
                      <a:alpha val="40000"/>
                    </a:schemeClr>
                  </a:glow>
                </a:effectLst>
                <a:latin typeface="Comic Sans MS" panose="030F0702030302020204" pitchFamily="66" charset="0"/>
              </a:defRPr>
            </a:lvl1pPr>
          </a:lstStyle>
          <a:p>
            <a:r>
              <a:rPr lang="es-MX" dirty="0" smtClean="0">
                <a:ln w="28575">
                  <a:solidFill>
                    <a:schemeClr val="bg1"/>
                  </a:solidFill>
                </a:ln>
              </a:rPr>
              <a:t>Comienzan los preparativos</a:t>
            </a:r>
            <a:r>
              <a:rPr lang="es-MX" dirty="0">
                <a:ln w="28575">
                  <a:solidFill>
                    <a:schemeClr val="bg1"/>
                  </a:solidFill>
                </a:ln>
              </a:rPr>
              <a:t>:</a:t>
            </a:r>
          </a:p>
        </p:txBody>
      </p:sp>
      <p:sp>
        <p:nvSpPr>
          <p:cNvPr id="11" name="CuadroTexto 10"/>
          <p:cNvSpPr txBox="1"/>
          <p:nvPr/>
        </p:nvSpPr>
        <p:spPr>
          <a:xfrm>
            <a:off x="8959129" y="4304444"/>
            <a:ext cx="3030943" cy="2585323"/>
          </a:xfrm>
          <a:prstGeom prst="rect">
            <a:avLst/>
          </a:prstGeom>
          <a:noFill/>
        </p:spPr>
        <p:txBody>
          <a:bodyPr wrap="square" rtlCol="0">
            <a:spAutoFit/>
          </a:bodyPr>
          <a:lstStyle>
            <a:defPPr>
              <a:defRPr lang="es-MX"/>
            </a:defPPr>
            <a:lvl1pPr algn="ctr">
              <a:lnSpc>
                <a:spcPct val="150000"/>
              </a:lnSpc>
              <a:spcAft>
                <a:spcPts val="1200"/>
              </a:spcAft>
              <a:defRPr sz="3600" b="1">
                <a:ln>
                  <a:solidFill>
                    <a:schemeClr val="bg1"/>
                  </a:solidFill>
                </a:ln>
                <a:effectLst>
                  <a:glow rad="139700">
                    <a:schemeClr val="accent1">
                      <a:satMod val="175000"/>
                      <a:alpha val="40000"/>
                    </a:schemeClr>
                  </a:glow>
                </a:effectLst>
                <a:latin typeface="Comic Sans MS" panose="030F0702030302020204" pitchFamily="66" charset="0"/>
              </a:defRPr>
            </a:lvl1pPr>
          </a:lstStyle>
          <a:p>
            <a:r>
              <a:rPr lang="es-MX" dirty="0">
                <a:ln w="28575">
                  <a:solidFill>
                    <a:schemeClr val="bg1"/>
                  </a:solidFill>
                </a:ln>
              </a:rPr>
              <a:t>preparación de temas, materiales…</a:t>
            </a:r>
          </a:p>
        </p:txBody>
      </p:sp>
      <p:sp>
        <p:nvSpPr>
          <p:cNvPr id="3" name="Rectángulo 2"/>
          <p:cNvSpPr/>
          <p:nvPr/>
        </p:nvSpPr>
        <p:spPr>
          <a:xfrm>
            <a:off x="34145" y="1643943"/>
            <a:ext cx="11871882" cy="2308324"/>
          </a:xfrm>
          <a:prstGeom prst="rect">
            <a:avLst/>
          </a:prstGeom>
        </p:spPr>
        <p:txBody>
          <a:bodyPr wrap="square">
            <a:spAutoFit/>
          </a:bodyPr>
          <a:lstStyle/>
          <a:p>
            <a:pPr algn="ct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“En esta misión encontré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a Dios mientras hablaba de su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amor. El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primer día pude sentir como algo que me hacía sentir bien, no feliz ni triste, simplemente en paz, en un momento hasta cerré mis ojos y mi respiración se calmó y sentí los latidos de mi corazón como si presionaran mi pecho y supe en ese momento que Dios estaba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conmigo. También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vi a Dios en mis hermanos del grupo, cuando reíamos, nos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cansábamos y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hablábamos sobre el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tema.”</a:t>
            </a:r>
            <a:endPar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6433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0" y="-11299"/>
            <a:ext cx="12192000" cy="6869299"/>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7411" r="12265"/>
          <a:stretch/>
        </p:blipFill>
        <p:spPr>
          <a:xfrm>
            <a:off x="93407" y="2605355"/>
            <a:ext cx="4585647" cy="4281714"/>
          </a:xfrm>
          <a:prstGeom prst="rect">
            <a:avLst/>
          </a:prstGeom>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t="29852" b="14228"/>
          <a:stretch/>
        </p:blipFill>
        <p:spPr>
          <a:xfrm>
            <a:off x="3894065" y="0"/>
            <a:ext cx="8297935" cy="3480179"/>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1955" y="3272967"/>
            <a:ext cx="4780045" cy="3585033"/>
          </a:xfrm>
          <a:prstGeom prst="rect">
            <a:avLst/>
          </a:prstGeom>
        </p:spPr>
      </p:pic>
      <p:sp>
        <p:nvSpPr>
          <p:cNvPr id="7" name="CuadroTexto 6"/>
          <p:cNvSpPr txBox="1"/>
          <p:nvPr/>
        </p:nvSpPr>
        <p:spPr>
          <a:xfrm>
            <a:off x="3454093" y="-262723"/>
            <a:ext cx="6312506" cy="831446"/>
          </a:xfrm>
          <a:prstGeom prst="rect">
            <a:avLst/>
          </a:prstGeom>
          <a:noFill/>
        </p:spPr>
        <p:txBody>
          <a:bodyPr wrap="square" rtlCol="0">
            <a:spAutoFit/>
          </a:bodyPr>
          <a:lstStyle/>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Cuatro días de misión </a:t>
            </a:r>
          </a:p>
        </p:txBody>
      </p:sp>
      <p:sp>
        <p:nvSpPr>
          <p:cNvPr id="8" name="CuadroTexto 7"/>
          <p:cNvSpPr txBox="1"/>
          <p:nvPr/>
        </p:nvSpPr>
        <p:spPr>
          <a:xfrm>
            <a:off x="-334982" y="0"/>
            <a:ext cx="4556277" cy="2647328"/>
          </a:xfrm>
          <a:prstGeom prst="rect">
            <a:avLst/>
          </a:prstGeom>
          <a:noFill/>
        </p:spPr>
        <p:txBody>
          <a:bodyPr wrap="square" rtlCol="0">
            <a:spAutoFit/>
          </a:bodyPr>
          <a:lstStyle/>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Comenzábamos</a:t>
            </a:r>
          </a:p>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 el día con la oración</a:t>
            </a:r>
          </a:p>
        </p:txBody>
      </p:sp>
      <p:sp>
        <p:nvSpPr>
          <p:cNvPr id="3" name="Rectángulo 2"/>
          <p:cNvSpPr/>
          <p:nvPr/>
        </p:nvSpPr>
        <p:spPr>
          <a:xfrm>
            <a:off x="-334982" y="3061756"/>
            <a:ext cx="12285111" cy="2858539"/>
          </a:xfrm>
          <a:prstGeom prst="rect">
            <a:avLst/>
          </a:prstGeom>
        </p:spPr>
        <p:txBody>
          <a:bodyPr wrap="square">
            <a:spAutoFit/>
          </a:bodyPr>
          <a:lstStyle/>
          <a:p>
            <a:pPr marL="457200"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“De esta misión me llevo una gran satisfacción, porque más que evangelizar, más que enseñar, aprendí y mucho. Aprendí de cada uno, como son, como hablan, como se expresan. Aprendí algo de cada oración, de cada pasaje de la biblia, por ejemplo que para Dios no hay imposibles, decir que si a su voluntad, así como lo hizo la Virgen. Aprendí sobre todo a ser pescador de hombres, que no importa el número de casas que tocamos en las calles que recorrimos, lo gratificante es que algún joven llegó al tema”.</a:t>
            </a:r>
          </a:p>
        </p:txBody>
      </p:sp>
    </p:spTree>
    <p:extLst>
      <p:ext uri="{BB962C8B-B14F-4D97-AF65-F5344CB8AC3E}">
        <p14:creationId xmlns:p14="http://schemas.microsoft.com/office/powerpoint/2010/main" val="235117109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0" y="-11299"/>
            <a:ext cx="12192000" cy="686929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762" y="2496457"/>
            <a:ext cx="7269238" cy="436154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0"/>
            <a:ext cx="6870095" cy="4122057"/>
          </a:xfrm>
          <a:prstGeom prst="rect">
            <a:avLst/>
          </a:prstGeom>
        </p:spPr>
      </p:pic>
      <p:sp>
        <p:nvSpPr>
          <p:cNvPr id="8" name="CuadroTexto 7"/>
          <p:cNvSpPr txBox="1"/>
          <p:nvPr/>
        </p:nvSpPr>
        <p:spPr>
          <a:xfrm>
            <a:off x="163022" y="-185989"/>
            <a:ext cx="12192000" cy="2493440"/>
          </a:xfrm>
          <a:prstGeom prst="rect">
            <a:avLst/>
          </a:prstGeom>
          <a:noFill/>
        </p:spPr>
        <p:txBody>
          <a:bodyPr wrap="square" rtlCol="0">
            <a:spAutoFit/>
          </a:bodyPr>
          <a:lstStyle/>
          <a:p>
            <a:pPr algn="ctr">
              <a:lnSpc>
                <a:spcPct val="150000"/>
              </a:lnSpc>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En las mañanas visitas a las familias, casa por casa.</a:t>
            </a:r>
          </a:p>
          <a:p>
            <a:pPr algn="ctr">
              <a:lnSpc>
                <a:spcPct val="150000"/>
              </a:lnSpc>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En esta hermosa tierra la temperatura en estos días </a:t>
            </a:r>
          </a:p>
          <a:p>
            <a:pPr algn="ctr">
              <a:lnSpc>
                <a:spcPct val="150000"/>
              </a:lnSpc>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es de 28 a 32 grados </a:t>
            </a:r>
          </a:p>
        </p:txBody>
      </p:sp>
      <p:pic>
        <p:nvPicPr>
          <p:cNvPr id="1030" name="Picture 6" descr="Imagen relacionad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778" l="0" r="100000">
                        <a14:foregroundMark x1="45982" y1="46667" x2="45982" y2="46667"/>
                        <a14:foregroundMark x1="44196" y1="40889" x2="44196" y2="40889"/>
                        <a14:foregroundMark x1="37946" y1="50667" x2="37946" y2="50667"/>
                        <a14:foregroundMark x1="37946" y1="44444" x2="37946" y2="44444"/>
                        <a14:foregroundMark x1="56696" y1="41778" x2="56696" y2="41778"/>
                        <a14:foregroundMark x1="50893" y1="38667" x2="50893" y2="38667"/>
                      </a14:backgroundRemoval>
                    </a14:imgEffect>
                  </a14:imgLayer>
                </a14:imgProps>
              </a:ext>
              <a:ext uri="{28A0092B-C50C-407E-A947-70E740481C1C}">
                <a14:useLocalDpi xmlns:a14="http://schemas.microsoft.com/office/drawing/2010/main" val="0"/>
              </a:ext>
            </a:extLst>
          </a:blip>
          <a:srcRect/>
          <a:stretch>
            <a:fillRect/>
          </a:stretch>
        </p:blipFill>
        <p:spPr bwMode="auto">
          <a:xfrm>
            <a:off x="9031061" y="1367459"/>
            <a:ext cx="1380973" cy="1387138"/>
          </a:xfrm>
          <a:prstGeom prst="rect">
            <a:avLst/>
          </a:prstGeom>
          <a:noFill/>
          <a:extLst>
            <a:ext uri="{909E8E84-426E-40DD-AFC4-6F175D3DCCD1}">
              <a14:hiddenFill xmlns:a14="http://schemas.microsoft.com/office/drawing/2010/main">
                <a:solidFill>
                  <a:srgbClr val="FFFFFF"/>
                </a:solidFill>
              </a14:hiddenFill>
            </a:ext>
          </a:extLst>
        </p:spPr>
      </p:pic>
      <p:pic>
        <p:nvPicPr>
          <p:cNvPr id="10" name="Marcador de contenido 3"/>
          <p:cNvPicPr>
            <a:picLocks noGrp="1" noChangeAspect="1"/>
          </p:cNvPicPr>
          <p:nvPr>
            <p:ph idx="1"/>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t="8647" b="24154"/>
          <a:stretch/>
        </p:blipFill>
        <p:spPr>
          <a:xfrm>
            <a:off x="806761" y="3054174"/>
            <a:ext cx="3396334" cy="3803826"/>
          </a:xfrm>
        </p:spPr>
      </p:pic>
      <p:sp>
        <p:nvSpPr>
          <p:cNvPr id="2" name="Rectángulo 1"/>
          <p:cNvSpPr/>
          <p:nvPr/>
        </p:nvSpPr>
        <p:spPr>
          <a:xfrm>
            <a:off x="-282727" y="2656782"/>
            <a:ext cx="7723163" cy="1277850"/>
          </a:xfrm>
          <a:prstGeom prst="rect">
            <a:avLst/>
          </a:prstGeom>
        </p:spPr>
        <p:txBody>
          <a:bodyPr wrap="square">
            <a:spAutoFit/>
          </a:bodyPr>
          <a:lstStyle/>
          <a:p>
            <a:pPr marL="457200"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“En esta misión experimenté a Dios en esos momentos que ya me sentía cansada, pero, aun así, tenía muchas ganas de servir con alegría”.</a:t>
            </a:r>
          </a:p>
        </p:txBody>
      </p:sp>
      <p:sp>
        <p:nvSpPr>
          <p:cNvPr id="3" name="Rectángulo 2"/>
          <p:cNvSpPr/>
          <p:nvPr/>
        </p:nvSpPr>
        <p:spPr>
          <a:xfrm>
            <a:off x="3816047" y="4668060"/>
            <a:ext cx="8154572" cy="2068195"/>
          </a:xfrm>
          <a:prstGeom prst="rect">
            <a:avLst/>
          </a:prstGeom>
        </p:spPr>
        <p:txBody>
          <a:bodyPr wrap="square">
            <a:spAutoFit/>
          </a:bodyPr>
          <a:lstStyle/>
          <a:p>
            <a:pPr marL="457200"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“De las visitas casa por casa me llevo la satisfacción de haber invitado a mucha gente y aunque hubo algunas que nos decían que eran de otra religión, pues no pasa nada, porque de una u otra forma ellos también siguen amando a Dios”.</a:t>
            </a:r>
          </a:p>
        </p:txBody>
      </p:sp>
    </p:spTree>
    <p:extLst>
      <p:ext uri="{BB962C8B-B14F-4D97-AF65-F5344CB8AC3E}">
        <p14:creationId xmlns:p14="http://schemas.microsoft.com/office/powerpoint/2010/main" val="243683395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0" y="-11299"/>
            <a:ext cx="12192000" cy="6869299"/>
          </a:xfrm>
          <a:prstGeom prst="rect">
            <a:avLst/>
          </a:prstGeom>
        </p:spPr>
      </p:pic>
      <p:pic>
        <p:nvPicPr>
          <p:cNvPr id="3" name="Marcador de contenido 2"/>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018365">
            <a:off x="1300440" y="2604769"/>
            <a:ext cx="5131558" cy="3848669"/>
          </a:xfrm>
        </p:spPr>
      </p:pic>
      <p:pic>
        <p:nvPicPr>
          <p:cNvPr id="6" name="Imagen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6280"/>
          <a:stretch/>
        </p:blipFill>
        <p:spPr>
          <a:xfrm>
            <a:off x="3221923" y="201389"/>
            <a:ext cx="5397492" cy="2711276"/>
          </a:xfrm>
          <a:prstGeom prst="rect">
            <a:avLst/>
          </a:prstGeom>
        </p:spPr>
      </p:pic>
      <p:pic>
        <p:nvPicPr>
          <p:cNvPr id="5" name="Imagen 4"/>
          <p:cNvPicPr>
            <a:picLocks noChangeAspect="1"/>
          </p:cNvPicPr>
          <p:nvPr/>
        </p:nvPicPr>
        <p:blipFill rotWithShape="1">
          <a:blip r:embed="rId7">
            <a:extLst>
              <a:ext uri="{28A0092B-C50C-407E-A947-70E740481C1C}">
                <a14:useLocalDpi xmlns:a14="http://schemas.microsoft.com/office/drawing/2010/main" val="0"/>
              </a:ext>
            </a:extLst>
          </a:blip>
          <a:srcRect t="19737"/>
          <a:stretch/>
        </p:blipFill>
        <p:spPr>
          <a:xfrm rot="780979">
            <a:off x="7342355" y="1943571"/>
            <a:ext cx="4203794" cy="4498817"/>
          </a:xfrm>
          <a:prstGeom prst="rect">
            <a:avLst/>
          </a:prstGeom>
        </p:spPr>
      </p:pic>
      <p:sp>
        <p:nvSpPr>
          <p:cNvPr id="8" name="CuadroTexto 7"/>
          <p:cNvSpPr txBox="1"/>
          <p:nvPr/>
        </p:nvSpPr>
        <p:spPr>
          <a:xfrm>
            <a:off x="-157436" y="110477"/>
            <a:ext cx="4879586" cy="2893100"/>
          </a:xfrm>
          <a:prstGeom prst="rect">
            <a:avLst/>
          </a:prstGeom>
          <a:noFill/>
        </p:spPr>
        <p:txBody>
          <a:bodyPr wrap="square" rtlCol="0">
            <a:spAutoFit/>
          </a:bodyPr>
          <a:lstStyle/>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De regreso </a:t>
            </a:r>
          </a:p>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algunos misioneros </a:t>
            </a:r>
          </a:p>
          <a:p>
            <a:pPr algn="ctr">
              <a:lnSpc>
                <a:spcPct val="150000"/>
              </a:lnSpc>
              <a:spcAft>
                <a:spcPts val="1200"/>
              </a:spcAft>
            </a:pP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preparan </a:t>
            </a: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la comida</a:t>
            </a:r>
          </a:p>
        </p:txBody>
      </p:sp>
      <p:sp>
        <p:nvSpPr>
          <p:cNvPr id="12" name="Rectángulo 11"/>
          <p:cNvSpPr/>
          <p:nvPr/>
        </p:nvSpPr>
        <p:spPr>
          <a:xfrm>
            <a:off x="450375" y="5093307"/>
            <a:ext cx="10099345" cy="1569660"/>
          </a:xfrm>
          <a:prstGeom prst="rect">
            <a:avLst/>
          </a:prstGeom>
        </p:spPr>
        <p:txBody>
          <a:bodyPr wrap="square">
            <a:spAutoFit/>
          </a:bodyPr>
          <a:lstStyle/>
          <a:p>
            <a:pPr algn="ct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“Le experimenté a Dios en esta misión a la hora de sonreírle a las personas, al darles un trato digno, el brindarles confianza con la forma en la que me expresé y sobre todo al seguir con la misión y el equipo que me tocó, ya que seguí por gusto” </a:t>
            </a:r>
          </a:p>
        </p:txBody>
      </p:sp>
    </p:spTree>
    <p:extLst>
      <p:ext uri="{BB962C8B-B14F-4D97-AF65-F5344CB8AC3E}">
        <p14:creationId xmlns:p14="http://schemas.microsoft.com/office/powerpoint/2010/main" val="2402954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0" y="-11299"/>
            <a:ext cx="12192000" cy="6869299"/>
          </a:xfrm>
          <a:prstGeom prst="rect">
            <a:avLst/>
          </a:prstGeom>
        </p:spPr>
      </p:pic>
      <p:pic>
        <p:nvPicPr>
          <p:cNvPr id="4" name="Marcador de contenido 3"/>
          <p:cNvPicPr>
            <a:picLocks noGrp="1" noChangeAspect="1"/>
          </p:cNvPicPr>
          <p:nvPr>
            <p:ph idx="1"/>
          </p:nvPr>
        </p:nvPicPr>
        <p:blipFill rotWithShape="1">
          <a:blip r:embed="rId3">
            <a:extLst>
              <a:ext uri="{28A0092B-C50C-407E-A947-70E740481C1C}">
                <a14:useLocalDpi xmlns:a14="http://schemas.microsoft.com/office/drawing/2010/main" val="0"/>
              </a:ext>
            </a:extLst>
          </a:blip>
          <a:srcRect l="8649" t="23503" r="10677" b="7354"/>
          <a:stretch/>
        </p:blipFill>
        <p:spPr>
          <a:xfrm rot="20797600">
            <a:off x="989673" y="618495"/>
            <a:ext cx="5487898" cy="3527582"/>
          </a:xfr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628" t="16521" r="-628" b="236"/>
          <a:stretch/>
        </p:blipFill>
        <p:spPr>
          <a:xfrm rot="789783">
            <a:off x="7195632" y="402315"/>
            <a:ext cx="4345106" cy="4822710"/>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17363" t="15323"/>
          <a:stretch/>
        </p:blipFill>
        <p:spPr>
          <a:xfrm>
            <a:off x="7246817" y="3179928"/>
            <a:ext cx="4785960" cy="3678072"/>
          </a:xfrm>
          <a:prstGeom prst="rect">
            <a:avLst/>
          </a:prstGeom>
        </p:spPr>
      </p:pic>
      <p:pic>
        <p:nvPicPr>
          <p:cNvPr id="12" name="Imagen 11"/>
          <p:cNvPicPr>
            <a:picLocks noChangeAspect="1"/>
          </p:cNvPicPr>
          <p:nvPr/>
        </p:nvPicPr>
        <p:blipFill rotWithShape="1">
          <a:blip r:embed="rId6" cstate="print">
            <a:extLst>
              <a:ext uri="{28A0092B-C50C-407E-A947-70E740481C1C}">
                <a14:useLocalDpi xmlns:a14="http://schemas.microsoft.com/office/drawing/2010/main" val="0"/>
              </a:ext>
            </a:extLst>
          </a:blip>
          <a:srcRect l="4054" t="49353" r="7925"/>
          <a:stretch/>
        </p:blipFill>
        <p:spPr>
          <a:xfrm>
            <a:off x="118136" y="4351111"/>
            <a:ext cx="7110484" cy="2454822"/>
          </a:xfrm>
          <a:prstGeom prst="rect">
            <a:avLst/>
          </a:prstGeom>
        </p:spPr>
      </p:pic>
      <p:sp>
        <p:nvSpPr>
          <p:cNvPr id="15" name="CuadroTexto 14"/>
          <p:cNvSpPr txBox="1"/>
          <p:nvPr/>
        </p:nvSpPr>
        <p:spPr>
          <a:xfrm>
            <a:off x="3683038" y="31660"/>
            <a:ext cx="4879586" cy="831446"/>
          </a:xfrm>
          <a:prstGeom prst="rect">
            <a:avLst/>
          </a:prstGeom>
          <a:noFill/>
        </p:spPr>
        <p:txBody>
          <a:bodyPr wrap="square" rtlCol="0">
            <a:spAutoFit/>
          </a:bodyPr>
          <a:lstStyle/>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Formación interna</a:t>
            </a:r>
          </a:p>
        </p:txBody>
      </p:sp>
      <p:sp>
        <p:nvSpPr>
          <p:cNvPr id="16" name="Rectángulo 15"/>
          <p:cNvSpPr/>
          <p:nvPr/>
        </p:nvSpPr>
        <p:spPr>
          <a:xfrm>
            <a:off x="780807" y="3015867"/>
            <a:ext cx="10684048" cy="2068195"/>
          </a:xfrm>
          <a:prstGeom prst="rect">
            <a:avLst/>
          </a:prstGeom>
        </p:spPr>
        <p:txBody>
          <a:bodyPr wrap="square">
            <a:spAutoFit/>
          </a:bodyPr>
          <a:lstStyle/>
          <a:p>
            <a:pPr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“Años atrás mi mamá estuvo enferma de cáncer, gracias a Dios, ella sanó. Luego acompañó y ayudó a otras personas con esta enfermedad y así ha anunciado la palabra de Dios; esta misión me ha ayudado a hacer yo lo mismo, realmente tenía ganas de compartir las  maravillas de Dios, su amor fiel y eterno”.</a:t>
            </a:r>
          </a:p>
        </p:txBody>
      </p:sp>
    </p:spTree>
    <p:extLst>
      <p:ext uri="{BB962C8B-B14F-4D97-AF65-F5344CB8AC3E}">
        <p14:creationId xmlns:p14="http://schemas.microsoft.com/office/powerpoint/2010/main" val="1073067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0" y="-11299"/>
            <a:ext cx="12192000" cy="6869299"/>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13622" t="37213" r="28228" b="8259"/>
          <a:stretch/>
        </p:blipFill>
        <p:spPr>
          <a:xfrm>
            <a:off x="2531660" y="1837402"/>
            <a:ext cx="6390564" cy="3595513"/>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30881" r="15804"/>
          <a:stretch/>
        </p:blipFill>
        <p:spPr>
          <a:xfrm>
            <a:off x="6722660" y="175365"/>
            <a:ext cx="5129283" cy="2526460"/>
          </a:xfrm>
          <a:prstGeom prst="rect">
            <a:avLst/>
          </a:prstGeom>
        </p:spPr>
      </p:pic>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t="33166"/>
          <a:stretch/>
        </p:blipFill>
        <p:spPr>
          <a:xfrm>
            <a:off x="176284" y="92246"/>
            <a:ext cx="5105083" cy="2047164"/>
          </a:xfrm>
          <a:prstGeom prst="rect">
            <a:avLst/>
          </a:prstGeom>
        </p:spPr>
      </p:pic>
      <p:pic>
        <p:nvPicPr>
          <p:cNvPr id="3" name="Imagen 2"/>
          <p:cNvPicPr>
            <a:picLocks noChangeAspect="1"/>
          </p:cNvPicPr>
          <p:nvPr/>
        </p:nvPicPr>
        <p:blipFill rotWithShape="1">
          <a:blip r:embed="rId6" cstate="print">
            <a:extLst>
              <a:ext uri="{28A0092B-C50C-407E-A947-70E740481C1C}">
                <a14:useLocalDpi xmlns:a14="http://schemas.microsoft.com/office/drawing/2010/main" val="0"/>
              </a:ext>
            </a:extLst>
          </a:blip>
          <a:srcRect t="26164"/>
          <a:stretch/>
        </p:blipFill>
        <p:spPr>
          <a:xfrm>
            <a:off x="6913729" y="4454260"/>
            <a:ext cx="5129283" cy="2272352"/>
          </a:xfrm>
          <a:prstGeom prst="rect">
            <a:avLst/>
          </a:prstGeom>
        </p:spPr>
      </p:pic>
      <p:pic>
        <p:nvPicPr>
          <p:cNvPr id="5" name="Imagen 4"/>
          <p:cNvPicPr>
            <a:picLocks noChangeAspect="1"/>
          </p:cNvPicPr>
          <p:nvPr/>
        </p:nvPicPr>
        <p:blipFill rotWithShape="1">
          <a:blip r:embed="rId7" cstate="print">
            <a:extLst>
              <a:ext uri="{28A0092B-C50C-407E-A947-70E740481C1C}">
                <a14:useLocalDpi xmlns:a14="http://schemas.microsoft.com/office/drawing/2010/main" val="0"/>
              </a:ext>
            </a:extLst>
          </a:blip>
          <a:srcRect t="21609"/>
          <a:stretch/>
        </p:blipFill>
        <p:spPr>
          <a:xfrm>
            <a:off x="176284" y="4380930"/>
            <a:ext cx="4947310" cy="2326943"/>
          </a:xfrm>
          <a:prstGeom prst="rect">
            <a:avLst/>
          </a:prstGeom>
        </p:spPr>
      </p:pic>
      <p:sp>
        <p:nvSpPr>
          <p:cNvPr id="11" name="CuadroTexto 10"/>
          <p:cNvSpPr txBox="1"/>
          <p:nvPr/>
        </p:nvSpPr>
        <p:spPr>
          <a:xfrm>
            <a:off x="3724458" y="412317"/>
            <a:ext cx="4743084" cy="831446"/>
          </a:xfrm>
          <a:prstGeom prst="rect">
            <a:avLst/>
          </a:prstGeom>
          <a:noFill/>
        </p:spPr>
        <p:txBody>
          <a:bodyPr wrap="square" rtlCol="0">
            <a:spAutoFit/>
          </a:bodyPr>
          <a:lstStyle/>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En las tardes: </a:t>
            </a:r>
          </a:p>
        </p:txBody>
      </p:sp>
      <p:sp>
        <p:nvSpPr>
          <p:cNvPr id="13" name="CuadroTexto 12"/>
          <p:cNvSpPr txBox="1"/>
          <p:nvPr/>
        </p:nvSpPr>
        <p:spPr>
          <a:xfrm>
            <a:off x="2932319" y="5195108"/>
            <a:ext cx="5589245" cy="831446"/>
          </a:xfrm>
          <a:prstGeom prst="rect">
            <a:avLst/>
          </a:prstGeom>
          <a:noFill/>
        </p:spPr>
        <p:txBody>
          <a:bodyPr wrap="square" rtlCol="0">
            <a:spAutoFit/>
          </a:bodyPr>
          <a:lstStyle/>
          <a:p>
            <a:pPr algn="ctr">
              <a:lnSpc>
                <a:spcPct val="150000"/>
              </a:lnSpc>
              <a:spcAft>
                <a:spcPts val="1200"/>
              </a:spcAft>
            </a:pP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Se atienden a los niños</a:t>
            </a:r>
          </a:p>
        </p:txBody>
      </p:sp>
      <p:sp>
        <p:nvSpPr>
          <p:cNvPr id="14" name="Rectángulo 13"/>
          <p:cNvSpPr/>
          <p:nvPr/>
        </p:nvSpPr>
        <p:spPr>
          <a:xfrm>
            <a:off x="0" y="2242955"/>
            <a:ext cx="12192000" cy="2463367"/>
          </a:xfrm>
          <a:prstGeom prst="rect">
            <a:avLst/>
          </a:prstGeom>
        </p:spPr>
        <p:txBody>
          <a:bodyPr wrap="square">
            <a:spAutoFit/>
          </a:bodyPr>
          <a:lstStyle/>
          <a:p>
            <a:pPr algn="ctr">
              <a:lnSpc>
                <a:spcPct val="107000"/>
              </a:lnSpc>
              <a:spcAft>
                <a:spcPts val="800"/>
              </a:spcAft>
            </a:pP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“Con los niños se leyó un cuento de un zapatero, el cual hablaba que él estaba esperando la llegada de Jesús, pero en eso llegó una señora y su hijo, un borracho y otra persona, al final del día el zapatero le pregunta a Jesús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&lt;oye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¿no vas a venir</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?&gt;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Y Jesús le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respondió: &lt;acaso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no me viste en esas 4 personas que estuviste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atendiendo&gt;.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Así mismo sentí la presencia de Jesús en cada uno de los niños que atendí y con los cuales compartí los temas, en su inocencia y su gran alegría”.</a:t>
            </a:r>
          </a:p>
        </p:txBody>
      </p:sp>
    </p:spTree>
    <p:extLst>
      <p:ext uri="{BB962C8B-B14F-4D97-AF65-F5344CB8AC3E}">
        <p14:creationId xmlns:p14="http://schemas.microsoft.com/office/powerpoint/2010/main" val="289914502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ondos para diapositivas de powerpoint"/>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0" y="-29069"/>
            <a:ext cx="12192000" cy="6887069"/>
          </a:xfrm>
          <a:prstGeom prst="rect">
            <a:avLst/>
          </a:prstGeom>
          <a:noFill/>
          <a:extLst>
            <a:ext uri="{909E8E84-426E-40DD-AFC4-6F175D3DCCD1}">
              <a14:hiddenFill xmlns:a14="http://schemas.microsoft.com/office/drawing/2010/main">
                <a:solidFill>
                  <a:srgbClr val="FFFFFF"/>
                </a:solidFill>
              </a14:hiddenFill>
            </a:ext>
          </a:extLst>
        </p:spPr>
      </p:pic>
      <p:pic>
        <p:nvPicPr>
          <p:cNvPr id="3" name="Marcador de contenido 2"/>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9059" t="19705" r="-205" b="1023"/>
          <a:stretch/>
        </p:blipFill>
        <p:spPr>
          <a:xfrm>
            <a:off x="382137" y="202324"/>
            <a:ext cx="7233314" cy="3774537"/>
          </a:xfr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459" y="202324"/>
            <a:ext cx="5268036" cy="3951027"/>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l="11650" t="43268" r="19990"/>
          <a:stretch/>
        </p:blipFill>
        <p:spPr>
          <a:xfrm>
            <a:off x="382137" y="4126056"/>
            <a:ext cx="5239745" cy="2609114"/>
          </a:xfrm>
          <a:prstGeom prst="rect">
            <a:avLst/>
          </a:prstGeom>
        </p:spPr>
      </p:pic>
      <p:pic>
        <p:nvPicPr>
          <p:cNvPr id="4" name="Imagen 3"/>
          <p:cNvPicPr>
            <a:picLocks noChangeAspect="1"/>
          </p:cNvPicPr>
          <p:nvPr/>
        </p:nvPicPr>
        <p:blipFill rotWithShape="1">
          <a:blip r:embed="rId7" cstate="print">
            <a:extLst>
              <a:ext uri="{28A0092B-C50C-407E-A947-70E740481C1C}">
                <a14:useLocalDpi xmlns:a14="http://schemas.microsoft.com/office/drawing/2010/main" val="0"/>
              </a:ext>
            </a:extLst>
          </a:blip>
          <a:srcRect t="34202"/>
          <a:stretch/>
        </p:blipFill>
        <p:spPr>
          <a:xfrm>
            <a:off x="5432954" y="4126056"/>
            <a:ext cx="6608921" cy="2609114"/>
          </a:xfrm>
          <a:prstGeom prst="rect">
            <a:avLst/>
          </a:prstGeom>
        </p:spPr>
      </p:pic>
      <p:sp>
        <p:nvSpPr>
          <p:cNvPr id="10" name="CuadroTexto 9"/>
          <p:cNvSpPr txBox="1"/>
          <p:nvPr/>
        </p:nvSpPr>
        <p:spPr>
          <a:xfrm>
            <a:off x="1801251" y="124547"/>
            <a:ext cx="9189991" cy="923330"/>
          </a:xfrm>
          <a:prstGeom prst="rect">
            <a:avLst/>
          </a:prstGeom>
          <a:noFill/>
        </p:spPr>
        <p:txBody>
          <a:bodyPr wrap="square" rtlCol="0">
            <a:spAutoFit/>
          </a:bodyPr>
          <a:lstStyle/>
          <a:p>
            <a:pPr algn="ctr">
              <a:lnSpc>
                <a:spcPct val="150000"/>
              </a:lnSpc>
              <a:spcAft>
                <a:spcPts val="1200"/>
              </a:spcAft>
            </a:pP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Compartir </a:t>
            </a:r>
            <a:r>
              <a:rPr lang="es-MX" sz="3600" b="1" dirty="0">
                <a:ln w="28575">
                  <a:solidFill>
                    <a:schemeClr val="bg1"/>
                  </a:solidFill>
                </a:ln>
                <a:effectLst>
                  <a:glow rad="139700">
                    <a:schemeClr val="accent1">
                      <a:satMod val="175000"/>
                      <a:alpha val="40000"/>
                    </a:schemeClr>
                  </a:glow>
                </a:effectLst>
                <a:latin typeface="Comic Sans MS" panose="030F0702030302020204" pitchFamily="66" charset="0"/>
              </a:rPr>
              <a:t>con los </a:t>
            </a:r>
            <a:r>
              <a:rPr lang="es-MX" sz="3600" b="1" dirty="0" smtClean="0">
                <a:ln w="28575">
                  <a:solidFill>
                    <a:schemeClr val="bg1"/>
                  </a:solidFill>
                </a:ln>
                <a:effectLst>
                  <a:glow rad="139700">
                    <a:schemeClr val="accent1">
                      <a:satMod val="175000"/>
                      <a:alpha val="40000"/>
                    </a:schemeClr>
                  </a:glow>
                </a:effectLst>
                <a:latin typeface="Comic Sans MS" panose="030F0702030302020204" pitchFamily="66" charset="0"/>
              </a:rPr>
              <a:t>jóvenes de la colonia</a:t>
            </a:r>
            <a:endParaRPr lang="es-MX" sz="3600" b="1" dirty="0">
              <a:ln w="28575">
                <a:solidFill>
                  <a:schemeClr val="bg1"/>
                </a:solidFill>
              </a:ln>
              <a:effectLst>
                <a:glow rad="139700">
                  <a:schemeClr val="accent1">
                    <a:satMod val="175000"/>
                    <a:alpha val="40000"/>
                  </a:schemeClr>
                </a:glow>
              </a:effectLst>
              <a:latin typeface="Comic Sans MS" panose="030F0702030302020204" pitchFamily="66" charset="0"/>
            </a:endParaRPr>
          </a:p>
        </p:txBody>
      </p:sp>
      <p:sp>
        <p:nvSpPr>
          <p:cNvPr id="11" name="Rectángulo 10"/>
          <p:cNvSpPr/>
          <p:nvPr/>
        </p:nvSpPr>
        <p:spPr>
          <a:xfrm>
            <a:off x="33124" y="2711722"/>
            <a:ext cx="11177515" cy="1673022"/>
          </a:xfrm>
          <a:prstGeom prst="rect">
            <a:avLst/>
          </a:prstGeom>
        </p:spPr>
        <p:txBody>
          <a:bodyPr wrap="square">
            <a:spAutoFit/>
          </a:bodyPr>
          <a:lstStyle/>
          <a:p>
            <a:pPr marL="457200" algn="ctr">
              <a:lnSpc>
                <a:spcPct val="107000"/>
              </a:lnSpc>
              <a:spcAft>
                <a:spcPts val="0"/>
              </a:spcAft>
            </a:pP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“En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esta misión sentí que Dios estuvo en cada joven que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pudo </a:t>
            </a:r>
            <a:r>
              <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asistir a los encuentros en la tarde, en cada casa que visitamos y nos regalaban una sonrisa. Lo experimenté en la oración, al invitar a las personas y al dar el tema a los </a:t>
            </a:r>
            <a:r>
              <a:rPr lang="es-MX" sz="2400" b="1" spc="100" dirty="0" smtClean="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rPr>
              <a:t>jóvenes”.</a:t>
            </a:r>
            <a:endParaRPr lang="es-MX" sz="2400" b="1" spc="10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98889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3001</TotalTime>
  <Words>938</Words>
  <Application>Microsoft Office PowerPoint</Application>
  <PresentationFormat>Panorámica</PresentationFormat>
  <Paragraphs>43</Paragraphs>
  <Slides>14</Slides>
  <Notes>0</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14</vt:i4>
      </vt:variant>
    </vt:vector>
  </HeadingPairs>
  <TitlesOfParts>
    <vt:vector size="23" baseType="lpstr">
      <vt:lpstr>Aharoni</vt:lpstr>
      <vt:lpstr>Arial</vt:lpstr>
      <vt:lpstr>Berlin Sans FB Demi</vt:lpstr>
      <vt:lpstr>Calibri</vt:lpstr>
      <vt:lpstr>Comic Sans MS</vt:lpstr>
      <vt:lpstr>Times New Roman</vt:lpstr>
      <vt:lpstr>Trebuchet MS</vt:lpstr>
      <vt:lpstr>Tw Cen MT</vt:lpstr>
      <vt:lpstr>Circuito</vt:lpstr>
      <vt:lpstr>SALINA CRUZ – OAXACA, MÉXICO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MISIÓN JOVEN   EN LA COLONIA   FRANCISCO I MADERO,  SALINA CRUZ – OAXACA  MÉXICO</dc:title>
  <dc:creator>Yarelis</dc:creator>
  <cp:lastModifiedBy>Yarelis</cp:lastModifiedBy>
  <cp:revision>59</cp:revision>
  <dcterms:created xsi:type="dcterms:W3CDTF">2019-08-10T03:28:25Z</dcterms:created>
  <dcterms:modified xsi:type="dcterms:W3CDTF">2019-08-13T23:06:22Z</dcterms:modified>
</cp:coreProperties>
</file>