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10"/>
      <p:bold r:id="rId11"/>
      <p:italic r:id="rId12"/>
      <p:boldItalic r:id="rId13"/>
    </p:embeddedFont>
    <p:embeddedFont>
      <p:font typeface="Arial Black" panose="020B0A04020102020204" pitchFamily="34" charset="0"/>
      <p:regular r:id="rId14"/>
      <p:bold r:id="rId15"/>
    </p:embeddedFont>
    <p:embeddedFont>
      <p:font typeface="Bodoni MT Condensed" panose="02070606080606020203" pitchFamily="18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21" name="Google Shape;21;p2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84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 rot="5400000">
            <a:off x="2850886" y="696649"/>
            <a:ext cx="3450696" cy="740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*"/>
              <a:defRPr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SzPts val="2200"/>
              <a:buChar char="*"/>
              <a:defRPr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/>
            </a:lvl5pPr>
            <a:lvl6pPr marL="2743200" lvl="5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12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grpSp>
        <p:nvGrpSpPr>
          <p:cNvPr id="120" name="Google Shape;120;p12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21" name="Google Shape;121;p12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2" name="Google Shape;122;p12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3" name="Google Shape;123;p12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4" name="Google Shape;124;p12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26" name="Google Shape;126;p12"/>
          <p:cNvSpPr txBox="1">
            <a:spLocks noGrp="1"/>
          </p:cNvSpPr>
          <p:nvPr>
            <p:ph type="title"/>
          </p:nvPr>
        </p:nvSpPr>
        <p:spPr>
          <a:xfrm rot="5400000">
            <a:off x="5414433" y="2662767"/>
            <a:ext cx="448733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ndar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body" idx="1"/>
          </p:nvPr>
        </p:nvSpPr>
        <p:spPr>
          <a:xfrm rot="5400000">
            <a:off x="1223433" y="681567"/>
            <a:ext cx="448733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*"/>
              <a:defRPr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Char char="*"/>
              <a:defRPr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*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*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*"/>
              <a:defRPr/>
            </a:lvl5pPr>
            <a:lvl6pPr marL="2743200" lvl="5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8" name="Google Shape;38;p4"/>
          <p:cNvGrpSpPr/>
          <p:nvPr/>
        </p:nvGrpSpPr>
        <p:grpSpPr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39" name="Google Shape;39;p4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-3905251" y="4294188"/>
              <a:ext cx="13027839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marL="2743200" lvl="5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6047438" y="4203592"/>
            <a:ext cx="2876429" cy="714026"/>
          </a:xfrm>
          <a:custGeom>
            <a:avLst/>
            <a:gdLst/>
            <a:ahLst/>
            <a:cxnLst/>
            <a:rect l="l" t="t" r="r" b="b"/>
            <a:pathLst>
              <a:path w="2706" h="640" extrusionOk="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lt2">
              <a:alpha val="2862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2619320" y="4075290"/>
            <a:ext cx="5544515" cy="850138"/>
          </a:xfrm>
          <a:custGeom>
            <a:avLst/>
            <a:gdLst/>
            <a:ahLst/>
            <a:cxnLst/>
            <a:rect l="l" t="t" r="r" b="b"/>
            <a:pathLst>
              <a:path w="5216" h="762" extrusionOk="0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2828728" y="4087562"/>
            <a:ext cx="5467980" cy="774272"/>
          </a:xfrm>
          <a:custGeom>
            <a:avLst/>
            <a:gdLst/>
            <a:ahLst/>
            <a:cxnLst/>
            <a:rect l="l" t="t" r="r" b="b"/>
            <a:pathLst>
              <a:path w="5144" h="694" extrusionOk="0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8" name="Google Shape;58;p6"/>
          <p:cNvSpPr/>
          <p:nvPr/>
        </p:nvSpPr>
        <p:spPr>
          <a:xfrm>
            <a:off x="5609489" y="4074174"/>
            <a:ext cx="3308000" cy="651549"/>
          </a:xfrm>
          <a:custGeom>
            <a:avLst/>
            <a:gdLst/>
            <a:ahLst/>
            <a:cxnLst/>
            <a:rect l="l" t="t" r="r" b="b"/>
            <a:pathLst>
              <a:path w="3112" h="584" extrusionOk="0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211665" y="4058555"/>
            <a:ext cx="8723376" cy="1329874"/>
          </a:xfrm>
          <a:custGeom>
            <a:avLst/>
            <a:gdLst/>
            <a:ahLst/>
            <a:cxnLst/>
            <a:rect l="l" t="t" r="r" b="b"/>
            <a:pathLst>
              <a:path w="8196" h="1192" extrusionOk="0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marL="2743200" lvl="5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body" idx="2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/>
            </a:lvl5pPr>
            <a:lvl6pPr marL="2743200" lvl="5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84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2"/>
          </p:nvPr>
        </p:nvSpPr>
        <p:spPr>
          <a:xfrm>
            <a:off x="677332" y="3429000"/>
            <a:ext cx="3820055" cy="269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marL="2743200" lvl="5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marL="3200400" lvl="6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marL="4114800" lvl="8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3"/>
          </p:nvPr>
        </p:nvSpPr>
        <p:spPr>
          <a:xfrm>
            <a:off x="4648200" y="2678113"/>
            <a:ext cx="382219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body" idx="4"/>
          </p:nvPr>
        </p:nvSpPr>
        <p:spPr>
          <a:xfrm>
            <a:off x="4645025" y="3429000"/>
            <a:ext cx="3822192" cy="269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*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*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Char char="*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Char char="*"/>
              <a:defRPr sz="1400"/>
            </a:lvl5pPr>
            <a:lvl6pPr marL="2743200" lvl="5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6pPr>
            <a:lvl7pPr marL="3200400" lvl="6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8pPr>
            <a:lvl9pPr marL="4114800" lvl="8" indent="-330200" algn="l">
              <a:spcBef>
                <a:spcPts val="384"/>
              </a:spcBef>
              <a:spcAft>
                <a:spcPts val="0"/>
              </a:spcAft>
              <a:buSzPts val="1600"/>
              <a:buChar char="●"/>
              <a:defRPr sz="1600"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1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grpSp>
        <p:nvGrpSpPr>
          <p:cNvPr id="87" name="Google Shape;87;p9"/>
          <p:cNvGrpSpPr/>
          <p:nvPr/>
        </p:nvGrpSpPr>
        <p:grpSpPr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88" name="Google Shape;88;p9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93" name="Google Shape;93;p9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ndara"/>
              <a:buNone/>
              <a:defRPr sz="32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2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200"/>
              <a:buChar char="*"/>
              <a:defRPr sz="2200">
                <a:solidFill>
                  <a:schemeClr val="dk2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*"/>
              <a:defRPr sz="2000">
                <a:solidFill>
                  <a:schemeClr val="dk2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*"/>
              <a:defRPr sz="1800">
                <a:solidFill>
                  <a:schemeClr val="dk2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*"/>
              <a:defRPr sz="1600">
                <a:solidFill>
                  <a:schemeClr val="dk2"/>
                </a:solidFill>
              </a:defRPr>
            </a:lvl5pPr>
            <a:lvl6pPr marL="2743200" lvl="5" indent="-355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6pPr>
            <a:lvl7pPr marL="3200400" lvl="6" indent="-355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8pPr>
            <a:lvl9pPr marL="4114800" lvl="8" indent="-355600" algn="l">
              <a:spcBef>
                <a:spcPts val="384"/>
              </a:spcBef>
              <a:spcAft>
                <a:spcPts val="0"/>
              </a:spcAft>
              <a:buSzPts val="2000"/>
              <a:buChar char="●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97" name="Google Shape;97;p10"/>
          <p:cNvGrpSpPr/>
          <p:nvPr/>
        </p:nvGrpSpPr>
        <p:grpSpPr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98" name="Google Shape;98;p10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-3905250" y="4294188"/>
              <a:ext cx="13011150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ndara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body" idx="1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384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08" name="Google Shape;108;p10"/>
          <p:cNvSpPr>
            <a:spLocks noGrp="1"/>
          </p:cNvSpPr>
          <p:nvPr>
            <p:ph type="pic" idx="2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stA="30000" endPos="30000" dist="5000" dir="5400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1D2FE"/>
              </a:gs>
              <a:gs pos="100000">
                <a:srgbClr val="81D2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" name="Google Shape;7;p1"/>
          <p:cNvGrpSpPr/>
          <p:nvPr/>
        </p:nvGrpSpPr>
        <p:grpSpPr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8" name="Google Shape;8;p1"/>
            <p:cNvSpPr/>
            <p:nvPr/>
          </p:nvSpPr>
          <p:spPr>
            <a:xfrm>
              <a:off x="4810125" y="4500563"/>
              <a:ext cx="4295775" cy="1016000"/>
            </a:xfrm>
            <a:custGeom>
              <a:avLst/>
              <a:gdLst/>
              <a:ahLst/>
              <a:cxnLst/>
              <a:rect l="l" t="t" r="r" b="b"/>
              <a:pathLst>
                <a:path w="2706" h="640" extrusionOk="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lt2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-309563" y="4318000"/>
              <a:ext cx="8280401" cy="1209675"/>
            </a:xfrm>
            <a:custGeom>
              <a:avLst/>
              <a:gdLst/>
              <a:ahLst/>
              <a:cxnLst/>
              <a:rect l="l" t="t" r="r" b="b"/>
              <a:pathLst>
                <a:path w="5216" h="762" extrusionOk="0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lt2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3175" y="4335463"/>
              <a:ext cx="8166100" cy="1101725"/>
            </a:xfrm>
            <a:custGeom>
              <a:avLst/>
              <a:gdLst/>
              <a:ahLst/>
              <a:cxnLst/>
              <a:rect l="l" t="t" r="r" b="b"/>
              <a:pathLst>
                <a:path w="5144" h="694" extrusionOk="0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4156075" y="4316413"/>
              <a:ext cx="4940300" cy="927100"/>
            </a:xfrm>
            <a:custGeom>
              <a:avLst/>
              <a:gdLst/>
              <a:ahLst/>
              <a:cxnLst/>
              <a:rect l="l" t="t" r="r" b="b"/>
              <a:pathLst>
                <a:path w="3112" h="584" extrusionOk="0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-3905251" y="4294188"/>
              <a:ext cx="13027839" cy="1892300"/>
            </a:xfrm>
            <a:custGeom>
              <a:avLst/>
              <a:gdLst/>
              <a:ahLst/>
              <a:cxnLst/>
              <a:rect l="l" t="t" r="r" b="b"/>
              <a:pathLst>
                <a:path w="8196" h="1192" extrusionOk="0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  <a:defRPr sz="4400" b="0" i="0" u="none" strike="noStrike" cap="none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u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*"/>
              <a:defRPr sz="2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*"/>
              <a:defRPr sz="22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*"/>
              <a:defRPr sz="20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*"/>
              <a:defRPr sz="18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*"/>
              <a:defRPr sz="16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17500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17500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17500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17500" algn="l" rtl="0">
              <a:spcBef>
                <a:spcPts val="384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2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76282"/>
            <a:ext cx="8712968" cy="641999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3"/>
          <p:cNvSpPr txBox="1">
            <a:spLocks noGrp="1"/>
          </p:cNvSpPr>
          <p:nvPr>
            <p:ph type="ctrTitle"/>
          </p:nvPr>
        </p:nvSpPr>
        <p:spPr>
          <a:xfrm>
            <a:off x="645314" y="17628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59"/>
              <a:buFont typeface="Candara"/>
              <a:buNone/>
            </a:pPr>
            <a:r>
              <a:rPr lang="es" sz="3959" b="1">
                <a:solidFill>
                  <a:srgbClr val="FF0000"/>
                </a:solidFill>
              </a:rPr>
              <a:t>IV ENCUENTRO NACIONAL LAICOS</a:t>
            </a:r>
            <a:br>
              <a:rPr lang="es" sz="3959" b="1">
                <a:solidFill>
                  <a:srgbClr val="FF0000"/>
                </a:solidFill>
              </a:rPr>
            </a:br>
            <a:r>
              <a:rPr lang="es" sz="3959" b="1">
                <a:solidFill>
                  <a:srgbClr val="FF0000"/>
                </a:solidFill>
              </a:rPr>
              <a:t>MIC - COLOMBIA</a:t>
            </a:r>
            <a:endParaRPr sz="3959" b="1">
              <a:solidFill>
                <a:srgbClr val="FF0000"/>
              </a:solidFill>
            </a:endParaRPr>
          </a:p>
        </p:txBody>
      </p:sp>
      <p:sp>
        <p:nvSpPr>
          <p:cNvPr id="134" name="Google Shape;134;p13"/>
          <p:cNvSpPr txBox="1"/>
          <p:nvPr/>
        </p:nvSpPr>
        <p:spPr>
          <a:xfrm>
            <a:off x="4531514" y="5733256"/>
            <a:ext cx="37849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00"/>
                </a:solidFill>
                <a:latin typeface="Candara"/>
                <a:ea typeface="Candara"/>
                <a:cs typeface="Candara"/>
                <a:sym typeface="Candara"/>
              </a:rPr>
              <a:t>17 -18 De Agosto  del 2019 – Samaniego Nariño</a:t>
            </a:r>
            <a:endParaRPr sz="2400">
              <a:solidFill>
                <a:srgbClr val="FFFF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" name="Google Shape;135;p13"/>
          <p:cNvSpPr txBox="1"/>
          <p:nvPr/>
        </p:nvSpPr>
        <p:spPr>
          <a:xfrm>
            <a:off x="645314" y="515719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37679" y="5230401"/>
            <a:ext cx="1863970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rgbClr val="92D050"/>
                </a:solidFill>
                <a:latin typeface="Bodoni MT Condensed" panose="02070606080606020203" pitchFamily="18" charset="0"/>
              </a:rPr>
              <a:t>Muchos corazones una sola familia</a:t>
            </a:r>
          </a:p>
          <a:p>
            <a:r>
              <a:rPr lang="es-CO" sz="1600" dirty="0" smtClean="0">
                <a:solidFill>
                  <a:srgbClr val="92D050"/>
                </a:solidFill>
                <a:latin typeface="Bodoni MT Condensed" panose="02070606080606020203" pitchFamily="18" charset="0"/>
              </a:rPr>
              <a:t>Construyendo identidad MIC</a:t>
            </a:r>
            <a:endParaRPr lang="en-US" sz="1600" dirty="0">
              <a:solidFill>
                <a:srgbClr val="92D050"/>
              </a:solidFill>
              <a:latin typeface="Bodoni MT Condensed" panose="02070606080606020203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74340" y="476672"/>
            <a:ext cx="3898776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ndara"/>
              <a:buNone/>
            </a:pPr>
            <a:r>
              <a:rPr lang="es" sz="3959"/>
              <a:t>Objetivo </a:t>
            </a:r>
            <a:br>
              <a:rPr lang="es" sz="3959"/>
            </a:br>
            <a:endParaRPr sz="3959"/>
          </a:p>
        </p:txBody>
      </p:sp>
      <p:sp>
        <p:nvSpPr>
          <p:cNvPr id="141" name="Google Shape;141;p14"/>
          <p:cNvSpPr txBox="1"/>
          <p:nvPr/>
        </p:nvSpPr>
        <p:spPr>
          <a:xfrm>
            <a:off x="683568" y="1196752"/>
            <a:ext cx="374441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Favorecer el encuentro, la reflexión y la proyección a través del compartir de experiencias, la lectura de  la realidad social y eclesial y las opciones congregacionales, para trazar  el proceso que anime y fortalezca la identidad y misión de los laicos y hermanas en los contextos locales.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 r="7622"/>
          <a:stretch/>
        </p:blipFill>
        <p:spPr>
          <a:xfrm rot="5400000">
            <a:off x="4093746" y="1315100"/>
            <a:ext cx="5194786" cy="4217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4170784" y="17583"/>
            <a:ext cx="3610744" cy="106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ndara"/>
              <a:buNone/>
            </a:pPr>
            <a:r>
              <a:rPr lang="es"/>
              <a:t>Primer día.</a:t>
            </a:r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5976" y="3364741"/>
            <a:ext cx="4104456" cy="33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/>
          <p:nvPr/>
        </p:nvSpPr>
        <p:spPr>
          <a:xfrm>
            <a:off x="164023" y="4365104"/>
            <a:ext cx="419195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Compartimos desde la experiencia y el proceso que cada uno llevamos la comprensión de ser laico MIC, enriqueciendo  el sentido de  ser familia concepcionista.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3311860" y="745248"/>
            <a:ext cx="532859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Después de  la llegada de cada una de las comunidades de Bogotá, Puerto Asís y Samaniego, el encuentro y reencuentro, los abrazos y  acogida, junto a las expectativas que cada uno traía iniciamos el IV encuentro nacional de laicos MIC Colombia.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4">
            <a:alphaModFix/>
          </a:blip>
          <a:srcRect l="3991" t="22631" r="11621"/>
          <a:stretch/>
        </p:blipFill>
        <p:spPr>
          <a:xfrm>
            <a:off x="-10004" y="67880"/>
            <a:ext cx="3285859" cy="401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3100" y="336724"/>
            <a:ext cx="3240360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295150" y="188651"/>
            <a:ext cx="5212800" cy="3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Uno de nuestros laicos Jhon Jairo, quien nos ha acompañado en el trabajo por los Derechos Humanos, orienta el tema y la reflexión de la realidad socio-eclesial, puntualizando la de los  territorios que representamos, identificando lo crítico   y doloroso, pero también las esperanzas que marcan la realidad  que se vive en Colombia. 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58" name="Google Shape;15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5" y="3877151"/>
            <a:ext cx="4392499" cy="277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/>
        </p:nvSpPr>
        <p:spPr>
          <a:xfrm>
            <a:off x="5208889" y="4802957"/>
            <a:ext cx="36287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Nos dejamos interpelar por estas realidades y juntos oramos por ellas.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/>
        </p:nvSpPr>
        <p:spPr>
          <a:xfrm>
            <a:off x="4932040" y="420788"/>
            <a:ext cx="360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Segundo día</a:t>
            </a:r>
            <a:endParaRPr sz="3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284984"/>
            <a:ext cx="4463819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4">
            <a:alphaModFix/>
          </a:blip>
          <a:srcRect l="8175" t="13538" r="6411" b="-2532"/>
          <a:stretch/>
        </p:blipFill>
        <p:spPr>
          <a:xfrm>
            <a:off x="0" y="3378"/>
            <a:ext cx="4463820" cy="3488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 txBox="1"/>
          <p:nvPr/>
        </p:nvSpPr>
        <p:spPr>
          <a:xfrm>
            <a:off x="4859354" y="1005563"/>
            <a:ext cx="388843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Compartimos acerca del papel de los cristianos en la Iglesia y su respuesta frente a la realidad social actual, reconociendo que ante la complejidad y crudeza de la misma, los retos son inaplazables y nos corresponden a todos.</a:t>
            </a:r>
            <a:endParaRPr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68" name="Google Shape;16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812020">
            <a:off x="5181183" y="3568820"/>
            <a:ext cx="3327433" cy="285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3903" y="-32524"/>
            <a:ext cx="4547600" cy="34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4">
            <a:alphaModFix/>
          </a:blip>
          <a:srcRect t="9971" b="25270"/>
          <a:stretch/>
        </p:blipFill>
        <p:spPr>
          <a:xfrm>
            <a:off x="-62807" y="3378176"/>
            <a:ext cx="4030214" cy="347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2224584" y="980728"/>
            <a:ext cx="238615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Hicimos memoria de nuestro caminar como laicos MIC en Colombia y en la Congregación. 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4123177" y="3594594"/>
            <a:ext cx="501158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 teniendo como base la realidad social y el compromiso de la Iglesia, retomamos las Opciones Capitulares y proyectamos nuestro caminar como comunidad  de laicos MIC Colombia. Terminamos orando con las esperanzas que tenemos en nuestros territorios.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 rotWithShape="1">
          <a:blip r:embed="rId5">
            <a:alphaModFix/>
          </a:blip>
          <a:srcRect l="17451" t="8000"/>
          <a:stretch/>
        </p:blipFill>
        <p:spPr>
          <a:xfrm rot="5400000">
            <a:off x="-118961" y="886960"/>
            <a:ext cx="2580349" cy="215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5516" y="160178"/>
            <a:ext cx="4742473" cy="355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3717032"/>
            <a:ext cx="5087888" cy="302395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443318" y="608597"/>
            <a:ext cx="3456384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 participó un momento en el concurso  departamental de  bandas  que se realiza en Samaniego, fiesta importante en este rincón del país  donde compartimos y nos divertimos un poco.</a:t>
            </a:r>
            <a:endParaRPr sz="2400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5223774" y="3890181"/>
            <a:ext cx="375421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Y con el corazón cargado de gratitud, desafíos y compromisos, retornamos a nuestras comunidades a vivir nuestro carisma y desde él responder a las llamadas de estos contextos actuales.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rma de onda">
  <a:themeElements>
    <a:clrScheme name="Forma de onda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381</Words>
  <Application>Microsoft Office PowerPoint</Application>
  <PresentationFormat>Presentación en pantalla (4:3)</PresentationFormat>
  <Paragraphs>17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Noto Sans Symbols</vt:lpstr>
      <vt:lpstr>Candara</vt:lpstr>
      <vt:lpstr>Arial</vt:lpstr>
      <vt:lpstr>Arial Black</vt:lpstr>
      <vt:lpstr>Bodoni MT Condensed</vt:lpstr>
      <vt:lpstr>Forma de onda</vt:lpstr>
      <vt:lpstr>IV ENCUENTRO NACIONAL LAICOS MIC - COLOMBIA</vt:lpstr>
      <vt:lpstr>Objetivo  </vt:lpstr>
      <vt:lpstr>Primer día.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 ENCUENTRO NACIONAL LAICOS MIC - COLOMBIA</dc:title>
  <dc:creator>USUARIO</dc:creator>
  <cp:lastModifiedBy>USUARIO</cp:lastModifiedBy>
  <cp:revision>5</cp:revision>
  <dcterms:modified xsi:type="dcterms:W3CDTF">2019-08-27T20:13:13Z</dcterms:modified>
</cp:coreProperties>
</file>