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7A4"/>
    <a:srgbClr val="0027A2"/>
    <a:srgbClr val="800000"/>
    <a:srgbClr val="1F2610"/>
    <a:srgbClr val="422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CE0C-9EDD-40E4-B6CD-78079A17F88B}" type="datetimeFigureOut">
              <a:rPr lang="es-VE" smtClean="0"/>
              <a:t>17/11/2013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07DE8-AB90-482D-9036-2BC72A953CE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265220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CE0C-9EDD-40E4-B6CD-78079A17F88B}" type="datetimeFigureOut">
              <a:rPr lang="es-VE" smtClean="0"/>
              <a:t>17/11/2013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07DE8-AB90-482D-9036-2BC72A953CE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334390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CE0C-9EDD-40E4-B6CD-78079A17F88B}" type="datetimeFigureOut">
              <a:rPr lang="es-VE" smtClean="0"/>
              <a:t>17/11/2013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07DE8-AB90-482D-9036-2BC72A953CE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912110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CE0C-9EDD-40E4-B6CD-78079A17F88B}" type="datetimeFigureOut">
              <a:rPr lang="es-VE" smtClean="0"/>
              <a:t>17/11/2013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07DE8-AB90-482D-9036-2BC72A953CE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610256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CE0C-9EDD-40E4-B6CD-78079A17F88B}" type="datetimeFigureOut">
              <a:rPr lang="es-VE" smtClean="0"/>
              <a:t>17/11/2013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07DE8-AB90-482D-9036-2BC72A953CE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246818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CE0C-9EDD-40E4-B6CD-78079A17F88B}" type="datetimeFigureOut">
              <a:rPr lang="es-VE" smtClean="0"/>
              <a:t>17/11/2013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07DE8-AB90-482D-9036-2BC72A953CE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309666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CE0C-9EDD-40E4-B6CD-78079A17F88B}" type="datetimeFigureOut">
              <a:rPr lang="es-VE" smtClean="0"/>
              <a:t>17/11/2013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07DE8-AB90-482D-9036-2BC72A953CE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162802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CE0C-9EDD-40E4-B6CD-78079A17F88B}" type="datetimeFigureOut">
              <a:rPr lang="es-VE" smtClean="0"/>
              <a:t>17/11/2013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07DE8-AB90-482D-9036-2BC72A953CE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585104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CE0C-9EDD-40E4-B6CD-78079A17F88B}" type="datetimeFigureOut">
              <a:rPr lang="es-VE" smtClean="0"/>
              <a:t>17/11/2013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07DE8-AB90-482D-9036-2BC72A953CE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936119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CE0C-9EDD-40E4-B6CD-78079A17F88B}" type="datetimeFigureOut">
              <a:rPr lang="es-VE" smtClean="0"/>
              <a:t>17/11/2013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07DE8-AB90-482D-9036-2BC72A953CE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879483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CE0C-9EDD-40E4-B6CD-78079A17F88B}" type="datetimeFigureOut">
              <a:rPr lang="es-VE" smtClean="0"/>
              <a:t>17/11/2013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07DE8-AB90-482D-9036-2BC72A953CE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637047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8CE0C-9EDD-40E4-B6CD-78079A17F88B}" type="datetimeFigureOut">
              <a:rPr lang="es-VE" smtClean="0"/>
              <a:t>17/11/2013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07DE8-AB90-482D-9036-2BC72A953CE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1580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3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4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4" Type="http://schemas.microsoft.com/office/2007/relationships/hdphoto" Target="../media/hdphoto5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Sonia\Desktop\plantillas\jjjjjj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70" y="-1"/>
            <a:ext cx="916687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25302" y="1196752"/>
            <a:ext cx="7763223" cy="2520280"/>
          </a:xfrm>
        </p:spPr>
        <p:txBody>
          <a:bodyPr>
            <a:normAutofit fontScale="90000"/>
          </a:bodyPr>
          <a:lstStyle/>
          <a:p>
            <a:r>
              <a:rPr lang="es-VE" sz="6700" b="1" dirty="0" smtClean="0">
                <a:solidFill>
                  <a:schemeClr val="accent6">
                    <a:lumMod val="75000"/>
                  </a:schemeClr>
                </a:solidFill>
                <a:latin typeface="Cooper Black" pitchFamily="18" charset="0"/>
              </a:rPr>
              <a:t>NOVENA A LA INMACULADA</a:t>
            </a:r>
            <a:r>
              <a:rPr lang="es-VE" b="1" dirty="0" smtClean="0">
                <a:solidFill>
                  <a:srgbClr val="00B0F0"/>
                </a:solidFill>
              </a:rPr>
              <a:t/>
            </a:r>
            <a:br>
              <a:rPr lang="es-VE" b="1" dirty="0" smtClean="0">
                <a:solidFill>
                  <a:srgbClr val="00B0F0"/>
                </a:solidFill>
              </a:rPr>
            </a:br>
            <a:r>
              <a:rPr lang="es-VE" b="1" dirty="0" smtClean="0">
                <a:solidFill>
                  <a:srgbClr val="00B0F0"/>
                </a:solidFill>
              </a:rPr>
              <a:t/>
            </a:r>
            <a:br>
              <a:rPr lang="es-VE" b="1" dirty="0" smtClean="0">
                <a:solidFill>
                  <a:srgbClr val="00B0F0"/>
                </a:solidFill>
              </a:rPr>
            </a:br>
            <a:endParaRPr lang="es-VE" b="1" dirty="0">
              <a:solidFill>
                <a:srgbClr val="00B0F0"/>
              </a:solidFill>
            </a:endParaRPr>
          </a:p>
        </p:txBody>
      </p:sp>
      <p:pic>
        <p:nvPicPr>
          <p:cNvPr id="6" name="Picture 4" descr="C:\Users\HERMANA\Pictures\13-450-larg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2547466"/>
            <a:ext cx="4687816" cy="4049886"/>
          </a:xfrm>
          <a:prstGeom prst="rect">
            <a:avLst/>
          </a:prstGeom>
          <a:noFill/>
        </p:spPr>
      </p:pic>
      <p:pic>
        <p:nvPicPr>
          <p:cNvPr id="5" name="4 Imagen" descr="santo nombr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7544" y="868587"/>
            <a:ext cx="1224136" cy="2056357"/>
          </a:xfrm>
          <a:prstGeom prst="rect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34536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Sonia\Desktop\plantillas\jjjjjj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6687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11 Imagen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628801"/>
            <a:ext cx="7848872" cy="49685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41193" y="476672"/>
            <a:ext cx="7763223" cy="1440160"/>
          </a:xfrm>
        </p:spPr>
        <p:txBody>
          <a:bodyPr>
            <a:normAutofit fontScale="90000"/>
          </a:bodyPr>
          <a:lstStyle/>
          <a:p>
            <a:r>
              <a:rPr lang="es-VE" b="1" dirty="0" smtClean="0">
                <a:solidFill>
                  <a:schemeClr val="accent6">
                    <a:lumMod val="75000"/>
                  </a:schemeClr>
                </a:solidFill>
              </a:rPr>
              <a:t>PRIMER DÍA </a:t>
            </a:r>
            <a:r>
              <a:rPr lang="es-VE" b="1" dirty="0" smtClean="0">
                <a:solidFill>
                  <a:srgbClr val="00B0F0"/>
                </a:solidFill>
              </a:rPr>
              <a:t/>
            </a:r>
            <a:br>
              <a:rPr lang="es-VE" b="1" dirty="0" smtClean="0">
                <a:solidFill>
                  <a:srgbClr val="00B0F0"/>
                </a:solidFill>
              </a:rPr>
            </a:br>
            <a:r>
              <a:rPr lang="es-VE" b="1" dirty="0" smtClean="0">
                <a:solidFill>
                  <a:srgbClr val="00B0F0"/>
                </a:solidFill>
              </a:rPr>
              <a:t>MARIA, MUJER </a:t>
            </a:r>
            <a:r>
              <a:rPr lang="es-VE" b="1" dirty="0" smtClean="0">
                <a:solidFill>
                  <a:srgbClr val="00B0F0"/>
                </a:solidFill>
              </a:rPr>
              <a:t>FUERTE</a:t>
            </a:r>
            <a:r>
              <a:rPr lang="es-VE" b="1" dirty="0" smtClean="0">
                <a:solidFill>
                  <a:srgbClr val="00B0F0"/>
                </a:solidFill>
              </a:rPr>
              <a:t/>
            </a:r>
            <a:br>
              <a:rPr lang="es-VE" b="1" dirty="0" smtClean="0">
                <a:solidFill>
                  <a:srgbClr val="00B0F0"/>
                </a:solidFill>
              </a:rPr>
            </a:br>
            <a:endParaRPr lang="es-VE" b="1" dirty="0">
              <a:solidFill>
                <a:srgbClr val="00B0F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61014" y="2586024"/>
            <a:ext cx="8280920" cy="4248472"/>
          </a:xfrm>
        </p:spPr>
        <p:txBody>
          <a:bodyPr>
            <a:normAutofit fontScale="25000" lnSpcReduction="20000"/>
          </a:bodyPr>
          <a:lstStyle/>
          <a:p>
            <a:pPr marL="1143000" indent="-1143000" algn="l">
              <a:buFont typeface="Wingdings" pitchFamily="2" charset="2"/>
              <a:buChar char="v"/>
            </a:pPr>
            <a:r>
              <a:rPr lang="es-VE" sz="11200" b="1" dirty="0">
                <a:solidFill>
                  <a:srgbClr val="002060"/>
                </a:solidFill>
              </a:rPr>
              <a:t>Firmeza y constancia </a:t>
            </a:r>
            <a:r>
              <a:rPr lang="es-VE" sz="11200" b="1" dirty="0" smtClean="0">
                <a:solidFill>
                  <a:srgbClr val="002060"/>
                </a:solidFill>
              </a:rPr>
              <a:t>ante </a:t>
            </a:r>
            <a:r>
              <a:rPr lang="es-VE" sz="11200" b="1" dirty="0">
                <a:solidFill>
                  <a:srgbClr val="002060"/>
                </a:solidFill>
              </a:rPr>
              <a:t>las dificultades.</a:t>
            </a:r>
          </a:p>
          <a:p>
            <a:pPr algn="l"/>
            <a:endParaRPr lang="es-VE" sz="11200" b="1" dirty="0">
              <a:solidFill>
                <a:srgbClr val="002060"/>
              </a:solidFill>
            </a:endParaRPr>
          </a:p>
          <a:p>
            <a:pPr marL="1143000" indent="-1143000" algn="l">
              <a:buFont typeface="Wingdings" pitchFamily="2" charset="2"/>
              <a:buChar char="v"/>
            </a:pPr>
            <a:r>
              <a:rPr lang="es-VE" sz="11200" b="1" dirty="0" smtClean="0">
                <a:solidFill>
                  <a:srgbClr val="C00000"/>
                </a:solidFill>
              </a:rPr>
              <a:t>Nos reafirma en la resolución de  resistir a las pruebas y tentaciones.</a:t>
            </a:r>
          </a:p>
          <a:p>
            <a:pPr algn="l"/>
            <a:endParaRPr lang="es-VE" sz="11200" b="1" dirty="0" smtClean="0">
              <a:solidFill>
                <a:srgbClr val="C00000"/>
              </a:solidFill>
            </a:endParaRPr>
          </a:p>
          <a:p>
            <a:pPr marL="1143000" indent="-1143000" algn="l">
              <a:buFont typeface="Wingdings" pitchFamily="2" charset="2"/>
              <a:buChar char="v"/>
            </a:pPr>
            <a:r>
              <a:rPr lang="es-VE" sz="11200" b="1" dirty="0" smtClean="0">
                <a:solidFill>
                  <a:srgbClr val="0027A2"/>
                </a:solidFill>
              </a:rPr>
              <a:t>Nos ayuda a superar los obstáculos de la vida.</a:t>
            </a:r>
          </a:p>
          <a:p>
            <a:pPr algn="l"/>
            <a:endParaRPr lang="es-VE" sz="11200" b="1" dirty="0" smtClean="0">
              <a:solidFill>
                <a:srgbClr val="0027A2"/>
              </a:solidFill>
            </a:endParaRPr>
          </a:p>
          <a:p>
            <a:pPr marL="1143000" indent="-1143000" algn="l">
              <a:buFont typeface="Wingdings" pitchFamily="2" charset="2"/>
              <a:buChar char="v"/>
            </a:pPr>
            <a:r>
              <a:rPr lang="es-VE" sz="11200" b="1" dirty="0" smtClean="0">
                <a:solidFill>
                  <a:schemeClr val="tx1"/>
                </a:solidFill>
              </a:rPr>
              <a:t>Nos hace capaces de vencer los temores, incluso la muerte y entregar la vida por una causa justa.</a:t>
            </a:r>
          </a:p>
          <a:p>
            <a:pPr algn="l"/>
            <a:endParaRPr lang="es-VE" dirty="0" smtClean="0">
              <a:solidFill>
                <a:schemeClr val="tx1"/>
              </a:solidFill>
            </a:endParaRPr>
          </a:p>
          <a:p>
            <a:pPr algn="l"/>
            <a:endParaRPr lang="es-VE" dirty="0">
              <a:solidFill>
                <a:schemeClr val="tx1"/>
              </a:solidFill>
            </a:endParaRPr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0" y="188640"/>
            <a:ext cx="2016224" cy="17281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539552" y="1916832"/>
            <a:ext cx="2808312" cy="8351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VE" sz="29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SU FORTALEZA NOS </a:t>
            </a:r>
            <a:r>
              <a:rPr lang="es-VE" sz="2900" b="1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DA:</a:t>
            </a:r>
            <a:r>
              <a:rPr lang="es-VE" b="1" dirty="0" smtClean="0">
                <a:solidFill>
                  <a:srgbClr val="00B0F0"/>
                </a:solidFill>
              </a:rPr>
              <a:t/>
            </a:r>
            <a:br>
              <a:rPr lang="es-VE" b="1" dirty="0" smtClean="0">
                <a:solidFill>
                  <a:srgbClr val="00B0F0"/>
                </a:solidFill>
              </a:rPr>
            </a:br>
            <a:endParaRPr lang="es-VE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59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onia\Desktop\plantillas\jjjjjj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4 Marcador de contenido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1340768"/>
            <a:ext cx="5040560" cy="468051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23729" y="260648"/>
            <a:ext cx="4896544" cy="706090"/>
          </a:xfrm>
        </p:spPr>
        <p:txBody>
          <a:bodyPr>
            <a:normAutofit fontScale="90000"/>
          </a:bodyPr>
          <a:lstStyle/>
          <a:p>
            <a:r>
              <a:rPr lang="es-VE" b="1" dirty="0" smtClean="0">
                <a:solidFill>
                  <a:srgbClr val="FF0000"/>
                </a:solidFill>
              </a:rPr>
              <a:t>EXIGENCIAS</a:t>
            </a:r>
            <a:endParaRPr lang="es-VE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79511" y="1124744"/>
            <a:ext cx="8856985" cy="55446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VE" sz="4000" b="1" dirty="0" smtClean="0">
                <a:solidFill>
                  <a:srgbClr val="0027A2"/>
                </a:solidFill>
              </a:rPr>
              <a:t>Confianza en Dios, en María y en nosotras mismas.</a:t>
            </a:r>
          </a:p>
          <a:p>
            <a:pPr marL="0" indent="0">
              <a:buNone/>
            </a:pPr>
            <a:endParaRPr lang="es-VE" sz="4000" b="1" dirty="0" smtClean="0">
              <a:solidFill>
                <a:srgbClr val="0027A2"/>
              </a:solidFill>
            </a:endParaRPr>
          </a:p>
          <a:p>
            <a:pPr marL="0" indent="0">
              <a:buNone/>
            </a:pPr>
            <a:r>
              <a:rPr lang="es-VE" sz="4000" b="1" dirty="0" smtClean="0">
                <a:solidFill>
                  <a:srgbClr val="0027A2"/>
                </a:solidFill>
              </a:rPr>
              <a:t>Actitud de perseverancia en la lucha.</a:t>
            </a:r>
          </a:p>
          <a:p>
            <a:pPr marL="0" indent="0">
              <a:buNone/>
            </a:pPr>
            <a:endParaRPr lang="es-VE" sz="4000" b="1" dirty="0" smtClean="0">
              <a:solidFill>
                <a:srgbClr val="0027A2"/>
              </a:solidFill>
            </a:endParaRPr>
          </a:p>
          <a:p>
            <a:pPr marL="0" indent="0">
              <a:buNone/>
            </a:pPr>
            <a:r>
              <a:rPr lang="es-VE" sz="4000" b="1" dirty="0" smtClean="0">
                <a:solidFill>
                  <a:srgbClr val="0027A2"/>
                </a:solidFill>
              </a:rPr>
              <a:t>Deseo de superación y cambio.</a:t>
            </a:r>
          </a:p>
          <a:p>
            <a:pPr marL="0" indent="0">
              <a:buNone/>
            </a:pPr>
            <a:endParaRPr lang="es-VE" sz="4000" b="1" dirty="0" smtClean="0">
              <a:solidFill>
                <a:srgbClr val="0027A2"/>
              </a:solidFill>
            </a:endParaRPr>
          </a:p>
          <a:p>
            <a:pPr marL="0" indent="0">
              <a:buNone/>
            </a:pPr>
            <a:r>
              <a:rPr lang="es-VE" sz="4000" b="1" dirty="0" smtClean="0">
                <a:solidFill>
                  <a:srgbClr val="0027A2"/>
                </a:solidFill>
              </a:rPr>
              <a:t>Esperanza y paciencia.</a:t>
            </a:r>
          </a:p>
          <a:p>
            <a:pPr marL="0" indent="0">
              <a:buNone/>
            </a:pPr>
            <a:endParaRPr lang="es-VE" sz="4000" b="1" dirty="0" smtClean="0">
              <a:solidFill>
                <a:srgbClr val="0027A2"/>
              </a:solidFill>
            </a:endParaRPr>
          </a:p>
          <a:p>
            <a:pPr marL="0" indent="0">
              <a:buNone/>
            </a:pPr>
            <a:r>
              <a:rPr lang="es-VE" sz="4000" b="1" dirty="0" smtClean="0">
                <a:solidFill>
                  <a:srgbClr val="0027A2"/>
                </a:solidFill>
              </a:rPr>
              <a:t>Discernimiento.</a:t>
            </a:r>
            <a:endParaRPr lang="es-VE" sz="4000" b="1" dirty="0">
              <a:solidFill>
                <a:srgbClr val="0027A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88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Sonia\Desktop\plantillas\jjjjjj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s-VE" dirty="0" smtClean="0">
                <a:solidFill>
                  <a:srgbClr val="FF0000"/>
                </a:solidFill>
              </a:rPr>
              <a:t>LA VIDA DE MARIA</a:t>
            </a:r>
            <a:endParaRPr lang="es-VE" dirty="0">
              <a:solidFill>
                <a:srgbClr val="FF0000"/>
              </a:solidFill>
            </a:endParaRPr>
          </a:p>
        </p:txBody>
      </p:sp>
      <p:pic>
        <p:nvPicPr>
          <p:cNvPr id="12" name="11 Imagen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800707"/>
            <a:ext cx="3384375" cy="52565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7 Marcador de contenido"/>
          <p:cNvSpPr>
            <a:spLocks noGrp="1"/>
          </p:cNvSpPr>
          <p:nvPr>
            <p:ph idx="1"/>
          </p:nvPr>
        </p:nvSpPr>
        <p:spPr>
          <a:xfrm>
            <a:off x="457201" y="980728"/>
            <a:ext cx="8229600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VE" sz="2000" b="1" dirty="0" smtClean="0">
                <a:solidFill>
                  <a:srgbClr val="002060"/>
                </a:solidFill>
              </a:rPr>
              <a:t>La vida de María  estuvo rodeada de conflictos y obstáculos:</a:t>
            </a:r>
          </a:p>
          <a:p>
            <a:pPr marL="0" indent="0">
              <a:buNone/>
            </a:pPr>
            <a:r>
              <a:rPr lang="es-VE" sz="2000" b="1" dirty="0" smtClean="0">
                <a:solidFill>
                  <a:srgbClr val="002060"/>
                </a:solidFill>
              </a:rPr>
              <a:t>El anuncio del Ángel le hace variar sus planes  y asumir lo que Dios le pide.</a:t>
            </a:r>
          </a:p>
          <a:p>
            <a:pPr marL="0" indent="0">
              <a:buNone/>
            </a:pPr>
            <a:r>
              <a:rPr lang="es-VE" sz="2000" b="1" dirty="0" smtClean="0">
                <a:solidFill>
                  <a:srgbClr val="002060"/>
                </a:solidFill>
              </a:rPr>
              <a:t>El embarazo por obra del Espíritu Santo le hace enfrentar la crítica y la desconfianza</a:t>
            </a:r>
          </a:p>
          <a:p>
            <a:pPr marL="0" indent="0">
              <a:buNone/>
            </a:pPr>
            <a:r>
              <a:rPr lang="es-VE" sz="2000" b="1" dirty="0" smtClean="0">
                <a:solidFill>
                  <a:srgbClr val="002060"/>
                </a:solidFill>
              </a:rPr>
              <a:t>Cuando huye a Egipto vive la inseguridad, el desarraigo y la incertidumbre.</a:t>
            </a:r>
          </a:p>
          <a:p>
            <a:pPr marL="0" indent="0">
              <a:buNone/>
            </a:pPr>
            <a:r>
              <a:rPr lang="es-VE" sz="2000" b="1" dirty="0" smtClean="0">
                <a:solidFill>
                  <a:srgbClr val="002060"/>
                </a:solidFill>
              </a:rPr>
              <a:t>Cuando el Niño se pierde en el templo, se llena de angustia y dolor, no comprende la actitud de su Hijo, pero no para hasta encontrarlo.</a:t>
            </a:r>
          </a:p>
          <a:p>
            <a:pPr marL="0" indent="0">
              <a:buNone/>
            </a:pPr>
            <a:r>
              <a:rPr lang="es-VE" sz="2000" b="1" dirty="0" smtClean="0">
                <a:solidFill>
                  <a:srgbClr val="002060"/>
                </a:solidFill>
              </a:rPr>
              <a:t>Cada paso y cada hecho de la vida de María, requiere de una respuesta y decisión valiente. Su vida es un constante discernir en acontecimientos difíciles la voluntad de Dios. Ella es la mujer fuerte y valerosa que enfrenta conflictos que vive intensamente porque confía en Dios.</a:t>
            </a:r>
          </a:p>
          <a:p>
            <a:pPr marL="0" indent="0">
              <a:buNone/>
            </a:pPr>
            <a:r>
              <a:rPr lang="es-VE" sz="2000" b="1" dirty="0" smtClean="0">
                <a:solidFill>
                  <a:srgbClr val="002060"/>
                </a:solidFill>
              </a:rPr>
              <a:t>Nuestra vida está salpicada de dolores, riesgos, enfermedades y muerte. María nos enseña a ser fuertes como tantas mujeres sufridas de nuestros campos y ciudades, nos enseña a tener valor, a encontrar la resurrección después de atravesar nuestras muertes diarias. </a:t>
            </a:r>
            <a:endParaRPr lang="es-VE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90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onia\Desktop\plantillas\jjjjjj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8" y="1166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332656"/>
            <a:ext cx="4968552" cy="633670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915816" y="188640"/>
            <a:ext cx="2736304" cy="778098"/>
          </a:xfrm>
        </p:spPr>
        <p:txBody>
          <a:bodyPr/>
          <a:lstStyle/>
          <a:p>
            <a:r>
              <a:rPr lang="es-VE" dirty="0" smtClean="0">
                <a:solidFill>
                  <a:srgbClr val="FF0000"/>
                </a:solidFill>
              </a:rPr>
              <a:t>MADRE</a:t>
            </a:r>
            <a:endParaRPr lang="es-VE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980728"/>
            <a:ext cx="8856984" cy="51454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VE" sz="3600" b="1" dirty="0" smtClean="0">
                <a:solidFill>
                  <a:srgbClr val="0070C0"/>
                </a:solidFill>
              </a:rPr>
              <a:t>María es nuestra madre, modelo y protectora en el camino de la fe.</a:t>
            </a:r>
          </a:p>
          <a:p>
            <a:pPr marL="0" indent="0">
              <a:buNone/>
            </a:pPr>
            <a:endParaRPr lang="es-VE" sz="36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s-VE" sz="3600" b="1" dirty="0" smtClean="0">
                <a:solidFill>
                  <a:srgbClr val="0070C0"/>
                </a:solidFill>
              </a:rPr>
              <a:t>Experimentamos en la Virgen una especial ayuda y protección, sobre todo en los momentos claves de la vida, “ </a:t>
            </a:r>
            <a:r>
              <a:rPr lang="es-VE" sz="3600" b="1" i="1" dirty="0" smtClean="0">
                <a:solidFill>
                  <a:srgbClr val="0070C0"/>
                </a:solidFill>
              </a:rPr>
              <a:t>Me ha hecho ver claro “ </a:t>
            </a:r>
            <a:r>
              <a:rPr lang="es-VE" sz="3600" b="1" dirty="0" smtClean="0">
                <a:solidFill>
                  <a:srgbClr val="0070C0"/>
                </a:solidFill>
              </a:rPr>
              <a:t>decía A. Cavín. En ella pone toda su confianza para el futuro.</a:t>
            </a:r>
            <a:endParaRPr lang="es-VE" sz="36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75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Sonia\Desktop\plantillas\jjjjjj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9" y="-4543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4 Marcador de contenido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04664"/>
            <a:ext cx="5184576" cy="612067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635896" y="332656"/>
            <a:ext cx="1666528" cy="432048"/>
          </a:xfrm>
        </p:spPr>
        <p:txBody>
          <a:bodyPr/>
          <a:lstStyle/>
          <a:p>
            <a:r>
              <a:rPr lang="es-VE" dirty="0" smtClean="0">
                <a:solidFill>
                  <a:srgbClr val="FF0000"/>
                </a:solidFill>
              </a:rPr>
              <a:t>ORACION</a:t>
            </a:r>
            <a:endParaRPr lang="es-VE" dirty="0">
              <a:solidFill>
                <a:srgbClr val="FF0000"/>
              </a:solidFill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63688" y="836712"/>
            <a:ext cx="4608512" cy="5718017"/>
          </a:xfrm>
        </p:spPr>
        <p:txBody>
          <a:bodyPr>
            <a:normAutofit/>
          </a:bodyPr>
          <a:lstStyle/>
          <a:p>
            <a:r>
              <a:rPr lang="es-VE" sz="1600" b="1" dirty="0" smtClean="0">
                <a:solidFill>
                  <a:srgbClr val="0027A4"/>
                </a:solidFill>
              </a:rPr>
              <a:t>María, valiente y valerosa,</a:t>
            </a:r>
          </a:p>
          <a:p>
            <a:r>
              <a:rPr lang="es-VE" sz="1600" b="1" dirty="0" smtClean="0">
                <a:solidFill>
                  <a:srgbClr val="0027A4"/>
                </a:solidFill>
              </a:rPr>
              <a:t>Virgen del trabajo cotidiano,</a:t>
            </a:r>
          </a:p>
          <a:p>
            <a:r>
              <a:rPr lang="es-VE" sz="1600" b="1" dirty="0" smtClean="0">
                <a:solidFill>
                  <a:srgbClr val="0027A4"/>
                </a:solidFill>
              </a:rPr>
              <a:t>De los momentos difíciles, </a:t>
            </a:r>
          </a:p>
          <a:p>
            <a:r>
              <a:rPr lang="es-VE" sz="1600" b="1" dirty="0" smtClean="0">
                <a:solidFill>
                  <a:srgbClr val="0027A4"/>
                </a:solidFill>
              </a:rPr>
              <a:t>De las situaciones oscuras, </a:t>
            </a:r>
          </a:p>
          <a:p>
            <a:r>
              <a:rPr lang="es-VE" sz="1600" b="1" dirty="0" smtClean="0">
                <a:solidFill>
                  <a:srgbClr val="0027A4"/>
                </a:solidFill>
              </a:rPr>
              <a:t>Y de los días inaguantables.</a:t>
            </a:r>
          </a:p>
          <a:p>
            <a:endParaRPr lang="es-VE" sz="1600" b="1" dirty="0">
              <a:solidFill>
                <a:srgbClr val="0027A4"/>
              </a:solidFill>
            </a:endParaRPr>
          </a:p>
          <a:p>
            <a:r>
              <a:rPr lang="es-VE" sz="1600" b="1" dirty="0" smtClean="0">
                <a:solidFill>
                  <a:srgbClr val="0027A4"/>
                </a:solidFill>
              </a:rPr>
              <a:t>Enséñanos a vivir sin miedo.</a:t>
            </a:r>
          </a:p>
          <a:p>
            <a:endParaRPr lang="es-VE" sz="1600" b="1" dirty="0">
              <a:solidFill>
                <a:srgbClr val="0027A4"/>
              </a:solidFill>
            </a:endParaRPr>
          </a:p>
          <a:p>
            <a:r>
              <a:rPr lang="es-VE" sz="1600" b="1" dirty="0" smtClean="0">
                <a:solidFill>
                  <a:srgbClr val="0027A4"/>
                </a:solidFill>
              </a:rPr>
              <a:t>Enséñanos a enfrentar con valor</a:t>
            </a:r>
          </a:p>
          <a:p>
            <a:r>
              <a:rPr lang="es-VE" sz="1600" b="1" dirty="0" smtClean="0">
                <a:solidFill>
                  <a:srgbClr val="0027A4"/>
                </a:solidFill>
              </a:rPr>
              <a:t>El drama de nuestras vidas y de nuestros pueblos,</a:t>
            </a:r>
          </a:p>
          <a:p>
            <a:r>
              <a:rPr lang="es-VE" sz="1600" b="1" dirty="0" smtClean="0">
                <a:solidFill>
                  <a:srgbClr val="0027A4"/>
                </a:solidFill>
              </a:rPr>
              <a:t>Para poder gozar esperanzados</a:t>
            </a:r>
          </a:p>
          <a:p>
            <a:r>
              <a:rPr lang="es-VE" sz="1600" b="1" dirty="0" smtClean="0">
                <a:solidFill>
                  <a:srgbClr val="0027A4"/>
                </a:solidFill>
              </a:rPr>
              <a:t>El triunfo de nuestro amor.</a:t>
            </a:r>
          </a:p>
          <a:p>
            <a:endParaRPr lang="es-VE" sz="1600" b="1" dirty="0">
              <a:solidFill>
                <a:srgbClr val="0027A4"/>
              </a:solidFill>
            </a:endParaRPr>
          </a:p>
          <a:p>
            <a:r>
              <a:rPr lang="es-VE" sz="1600" b="1" dirty="0" smtClean="0">
                <a:solidFill>
                  <a:srgbClr val="0027A4"/>
                </a:solidFill>
              </a:rPr>
              <a:t>Danos fuerza en la debilidad</a:t>
            </a:r>
          </a:p>
          <a:p>
            <a:r>
              <a:rPr lang="es-VE" sz="1600" b="1" dirty="0" smtClean="0">
                <a:solidFill>
                  <a:srgbClr val="0027A4"/>
                </a:solidFill>
              </a:rPr>
              <a:t>Danos impulso en la fatiga.</a:t>
            </a:r>
          </a:p>
          <a:p>
            <a:endParaRPr lang="es-VE" sz="1600" b="1" dirty="0">
              <a:solidFill>
                <a:srgbClr val="0027A4"/>
              </a:solidFill>
            </a:endParaRPr>
          </a:p>
          <a:p>
            <a:r>
              <a:rPr lang="es-VE" sz="1600" b="1" dirty="0" smtClean="0">
                <a:solidFill>
                  <a:srgbClr val="0027A4"/>
                </a:solidFill>
              </a:rPr>
              <a:t>Ayúdanos a confiar en Jesús</a:t>
            </a:r>
          </a:p>
          <a:p>
            <a:r>
              <a:rPr lang="es-VE" sz="1600" b="1" dirty="0" smtClean="0">
                <a:solidFill>
                  <a:srgbClr val="0027A4"/>
                </a:solidFill>
              </a:rPr>
              <a:t>Y a reconocer su presencia salvadora.</a:t>
            </a:r>
          </a:p>
          <a:p>
            <a:pPr algn="r"/>
            <a:r>
              <a:rPr lang="es-VE" sz="1600" b="1" dirty="0" smtClean="0">
                <a:solidFill>
                  <a:srgbClr val="0027A4"/>
                </a:solidFill>
              </a:rPr>
              <a:t>Amén.</a:t>
            </a:r>
          </a:p>
          <a:p>
            <a:pPr algn="r"/>
            <a:endParaRPr lang="es-VE" dirty="0" smtClean="0"/>
          </a:p>
          <a:p>
            <a:endParaRPr lang="es-VE" dirty="0" smtClean="0"/>
          </a:p>
          <a:p>
            <a:endParaRPr lang="es-VE" dirty="0"/>
          </a:p>
          <a:p>
            <a:endParaRPr lang="es-VE" dirty="0" smtClean="0"/>
          </a:p>
          <a:p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9268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Sonia\Desktop\plantillas\jjjjjj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59"/>
            <a:ext cx="9144000" cy="6895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9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910434"/>
            <a:ext cx="5040560" cy="511256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131840" y="485282"/>
            <a:ext cx="2376264" cy="432048"/>
          </a:xfrm>
        </p:spPr>
        <p:txBody>
          <a:bodyPr>
            <a:noAutofit/>
          </a:bodyPr>
          <a:lstStyle/>
          <a:p>
            <a:r>
              <a:rPr lang="es-VE" sz="2800" dirty="0" smtClean="0">
                <a:solidFill>
                  <a:srgbClr val="0027A2"/>
                </a:solidFill>
              </a:rPr>
              <a:t>Pautas</a:t>
            </a:r>
            <a:endParaRPr lang="es-VE" sz="2800" dirty="0">
              <a:solidFill>
                <a:srgbClr val="0027A2"/>
              </a:solidFill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23528" y="764704"/>
            <a:ext cx="8064896" cy="5832648"/>
          </a:xfrm>
        </p:spPr>
        <p:txBody>
          <a:bodyPr>
            <a:no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s-VE" sz="2800" b="1" dirty="0" smtClean="0">
                <a:solidFill>
                  <a:srgbClr val="C00000"/>
                </a:solidFill>
              </a:rPr>
              <a:t>Introducción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s-VE" sz="2800" b="1" dirty="0" smtClean="0">
                <a:solidFill>
                  <a:srgbClr val="C00000"/>
                </a:solidFill>
              </a:rPr>
              <a:t>Canto: Señora de la esperanza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s-VE" sz="2800" b="1" dirty="0" smtClean="0">
                <a:solidFill>
                  <a:srgbClr val="C00000"/>
                </a:solidFill>
              </a:rPr>
              <a:t>Lecturas  Lc 2,33-35</a:t>
            </a:r>
          </a:p>
          <a:p>
            <a:r>
              <a:rPr lang="es-VE" sz="2800" b="1" dirty="0">
                <a:solidFill>
                  <a:srgbClr val="C00000"/>
                </a:solidFill>
              </a:rPr>
              <a:t> </a:t>
            </a:r>
            <a:r>
              <a:rPr lang="es-VE" sz="2800" b="1" dirty="0" smtClean="0">
                <a:solidFill>
                  <a:srgbClr val="C00000"/>
                </a:solidFill>
              </a:rPr>
              <a:t>                    Lc 2,41-52</a:t>
            </a:r>
          </a:p>
          <a:p>
            <a:r>
              <a:rPr lang="es-VE" sz="2800" b="1" dirty="0">
                <a:solidFill>
                  <a:srgbClr val="C00000"/>
                </a:solidFill>
              </a:rPr>
              <a:t> </a:t>
            </a:r>
            <a:r>
              <a:rPr lang="es-VE" sz="2800" b="1" dirty="0" smtClean="0">
                <a:solidFill>
                  <a:srgbClr val="C00000"/>
                </a:solidFill>
              </a:rPr>
              <a:t>                    Jn 19,25-27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s-VE" sz="2800" b="1" dirty="0" smtClean="0">
                <a:solidFill>
                  <a:srgbClr val="C00000"/>
                </a:solidFill>
              </a:rPr>
              <a:t>Salmo 23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s-VE" sz="2800" b="1" dirty="0" smtClean="0">
                <a:solidFill>
                  <a:srgbClr val="C00000"/>
                </a:solidFill>
              </a:rPr>
              <a:t>Reflexionamos:</a:t>
            </a:r>
          </a:p>
          <a:p>
            <a:r>
              <a:rPr lang="es-VE" sz="2800" b="1" dirty="0" smtClean="0">
                <a:solidFill>
                  <a:srgbClr val="C00000"/>
                </a:solidFill>
              </a:rPr>
              <a:t> ¿Qué dificultades has tenido a lo   largo de tu vida?</a:t>
            </a:r>
          </a:p>
          <a:p>
            <a:r>
              <a:rPr lang="es-VE" sz="2800" b="1" dirty="0" smtClean="0">
                <a:solidFill>
                  <a:srgbClr val="C00000"/>
                </a:solidFill>
              </a:rPr>
              <a:t>¿Cómo has afrontado esas dificultades?</a:t>
            </a:r>
          </a:p>
          <a:p>
            <a:r>
              <a:rPr lang="es-VE" sz="2800" b="1" dirty="0" smtClean="0">
                <a:solidFill>
                  <a:srgbClr val="C00000"/>
                </a:solidFill>
              </a:rPr>
              <a:t>¿Cuáles son tus miedos?</a:t>
            </a:r>
          </a:p>
          <a:p>
            <a:r>
              <a:rPr lang="es-VE" sz="2800" b="1" dirty="0" smtClean="0">
                <a:solidFill>
                  <a:srgbClr val="C00000"/>
                </a:solidFill>
              </a:rPr>
              <a:t>¿Cómo ayudarnos a superar esos miedos?</a:t>
            </a:r>
            <a:endParaRPr lang="es-VE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43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477</Words>
  <Application>Microsoft Office PowerPoint</Application>
  <PresentationFormat>Presentación en pantalla (4:3)</PresentationFormat>
  <Paragraphs>67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NOVENA A LA INMACULADA  </vt:lpstr>
      <vt:lpstr>PRIMER DÍA  MARIA, MUJER FUERTE </vt:lpstr>
      <vt:lpstr>EXIGENCIAS</vt:lpstr>
      <vt:lpstr>LA VIDA DE MARIA</vt:lpstr>
      <vt:lpstr>MADRE</vt:lpstr>
      <vt:lpstr>ORACION</vt:lpstr>
      <vt:lpstr>Pautas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Sonia</dc:creator>
  <cp:lastModifiedBy>Sonia</cp:lastModifiedBy>
  <cp:revision>24</cp:revision>
  <dcterms:created xsi:type="dcterms:W3CDTF">2013-11-02T19:11:59Z</dcterms:created>
  <dcterms:modified xsi:type="dcterms:W3CDTF">2013-11-17T22:33:48Z</dcterms:modified>
</cp:coreProperties>
</file>