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notesMasterIdLst>
    <p:notesMasterId r:id="rId32"/>
  </p:notesMasterIdLst>
  <p:sldIdLst>
    <p:sldId id="288" r:id="rId2"/>
    <p:sldId id="290" r:id="rId3"/>
    <p:sldId id="293" r:id="rId4"/>
    <p:sldId id="292" r:id="rId5"/>
    <p:sldId id="294" r:id="rId6"/>
    <p:sldId id="295" r:id="rId7"/>
    <p:sldId id="296" r:id="rId8"/>
    <p:sldId id="322" r:id="rId9"/>
    <p:sldId id="301" r:id="rId10"/>
    <p:sldId id="302" r:id="rId11"/>
    <p:sldId id="307" r:id="rId12"/>
    <p:sldId id="309" r:id="rId13"/>
    <p:sldId id="311" r:id="rId14"/>
    <p:sldId id="328" r:id="rId15"/>
    <p:sldId id="325" r:id="rId16"/>
    <p:sldId id="259" r:id="rId17"/>
    <p:sldId id="275" r:id="rId18"/>
    <p:sldId id="268" r:id="rId19"/>
    <p:sldId id="276" r:id="rId20"/>
    <p:sldId id="261" r:id="rId21"/>
    <p:sldId id="278" r:id="rId22"/>
    <p:sldId id="270" r:id="rId23"/>
    <p:sldId id="282" r:id="rId24"/>
    <p:sldId id="287" r:id="rId25"/>
    <p:sldId id="329" r:id="rId26"/>
    <p:sldId id="262" r:id="rId27"/>
    <p:sldId id="258" r:id="rId28"/>
    <p:sldId id="267" r:id="rId29"/>
    <p:sldId id="260" r:id="rId30"/>
    <p:sldId id="330" r:id="rId3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3300"/>
    <a:srgbClr val="FFCC00"/>
    <a:srgbClr val="CC6600"/>
    <a:srgbClr val="003300"/>
    <a:srgbClr val="B2B2B2"/>
    <a:srgbClr val="008000"/>
    <a:srgbClr val="FF0066"/>
    <a:srgbClr val="FFFF00"/>
    <a:srgbClr val="02314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5" autoAdjust="0"/>
    <p:restoredTop sz="97744" autoAdjust="0"/>
  </p:normalViewPr>
  <p:slideViewPr>
    <p:cSldViewPr>
      <p:cViewPr>
        <p:scale>
          <a:sx n="80" d="100"/>
          <a:sy n="80" d="100"/>
        </p:scale>
        <p:origin x="-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C3652-1D3B-4CE8-89C3-F1A157C1FDB8}" type="datetimeFigureOut">
              <a:rPr lang="es-ES" smtClean="0"/>
              <a:pPr/>
              <a:t>21/02/2011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D2B5C-E601-4D29-94CD-BBFC71A5FE7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D2B5C-E601-4D29-94CD-BBFC71A5FE7D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D2B5C-E601-4D29-94CD-BBFC71A5FE7D}" type="slidenum">
              <a:rPr lang="es-ES" smtClean="0"/>
              <a:pPr/>
              <a:t>14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D2B5C-E601-4D29-94CD-BBFC71A5FE7D}" type="slidenum">
              <a:rPr lang="es-ES" smtClean="0"/>
              <a:pPr/>
              <a:t>16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sz="11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D2B5C-E601-4D29-94CD-BBFC71A5FE7D}" type="slidenum">
              <a:rPr lang="es-ES" smtClean="0"/>
              <a:pPr/>
              <a:t>17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D2B5C-E601-4D29-94CD-BBFC71A5FE7D}" type="slidenum">
              <a:rPr lang="es-ES" smtClean="0"/>
              <a:pPr/>
              <a:t>20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D2B5C-E601-4D29-94CD-BBFC71A5FE7D}" type="slidenum">
              <a:rPr lang="es-ES" smtClean="0"/>
              <a:pPr/>
              <a:t>26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D2B5C-E601-4D29-94CD-BBFC71A5FE7D}" type="slidenum">
              <a:rPr lang="es-ES" smtClean="0"/>
              <a:pPr/>
              <a:t>27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D2B5C-E601-4D29-94CD-BBFC71A5FE7D}" type="slidenum">
              <a:rPr lang="es-ES" smtClean="0"/>
              <a:pPr/>
              <a:t>28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D2B5C-E601-4D29-94CD-BBFC71A5FE7D}" type="slidenum">
              <a:rPr lang="es-ES" smtClean="0"/>
              <a:pPr/>
              <a:t>29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21/02/2011</a:t>
            </a:fld>
            <a:endParaRPr lang="es-ES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21/02/2011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21/02/2011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21/02/2011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21/02/2011</a:t>
            </a:fld>
            <a:endParaRPr lang="es-ES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21/02/2011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21/02/2011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21/02/2011</a:t>
            </a:fld>
            <a:endParaRPr lang="es-E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21/02/2011</a:t>
            </a:fld>
            <a:endParaRPr lang="es-ES"/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21/02/2011</a:t>
            </a:fld>
            <a:endParaRPr lang="es-ES"/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21/02/2011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21/02/2011</a:t>
            </a:fld>
            <a:endParaRPr lang="es-ES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jpe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F:\Pictures\8Dic2008víaRicaurte\S1032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611560" y="332656"/>
            <a:ext cx="7772400" cy="136815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PRIMER ENCUENTRO INTERNACIONAL DE LAICOS-AS MIC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3600" b="0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059832" y="4797152"/>
            <a:ext cx="4373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Luis Olmedo Erazo Figueroa</a:t>
            </a:r>
          </a:p>
          <a:p>
            <a:r>
              <a:rPr lang="es-ES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Carmen Elena Ascuntar Zarama</a:t>
            </a:r>
          </a:p>
          <a:p>
            <a:pPr algn="ctr"/>
            <a:r>
              <a:rPr lang="es-ES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COLOMBIA</a:t>
            </a:r>
            <a:endParaRPr lang="es-ES" sz="24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976197" y="6237312"/>
            <a:ext cx="7052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Buenos Aires Argentina, 21 al 26 de febrero de 2011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0"/>
            <a:ext cx="5143500" cy="1112838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Bogotá: </a:t>
            </a:r>
            <a:r>
              <a:rPr lang="es-ES" sz="3200" b="1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comunidades</a:t>
            </a:r>
            <a:br>
              <a:rPr lang="es-ES" sz="3200" b="1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3200" b="1" cap="non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61" name="3 Imagen" descr="ZPES 03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471487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ZPES 11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4130" y="3356992"/>
            <a:ext cx="3849870" cy="333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3861048"/>
            <a:ext cx="4283968" cy="10001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s-ES" dirty="0" smtClean="0">
                <a:solidFill>
                  <a:srgbClr val="C00000"/>
                </a:solidFill>
              </a:rPr>
              <a:t>Casa de acogida, sede Delegación 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s-ES" dirty="0" smtClean="0">
                <a:solidFill>
                  <a:srgbClr val="C00000"/>
                </a:solidFill>
              </a:rPr>
              <a:t>y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s-ES" dirty="0" smtClean="0">
                <a:solidFill>
                  <a:srgbClr val="C00000"/>
                </a:solidFill>
              </a:rPr>
              <a:t>Comunidad Formadora</a:t>
            </a: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076056" y="6150114"/>
            <a:ext cx="406794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 smtClean="0">
                <a:solidFill>
                  <a:srgbClr val="FF0000"/>
                </a:solidFill>
              </a:rPr>
              <a:t>Pastoral </a:t>
            </a:r>
            <a:r>
              <a:rPr lang="es-ES" sz="2000" dirty="0">
                <a:solidFill>
                  <a:srgbClr val="FF0000"/>
                </a:solidFill>
              </a:rPr>
              <a:t>Vocacional y Vida Religiosa </a:t>
            </a:r>
            <a:endParaRPr lang="es-ES" sz="2000" dirty="0" smtClean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 smtClean="0">
                <a:solidFill>
                  <a:srgbClr val="FF0000"/>
                </a:solidFill>
              </a:rPr>
              <a:t>en </a:t>
            </a:r>
            <a:r>
              <a:rPr lang="es-ES" sz="2000" dirty="0">
                <a:solidFill>
                  <a:srgbClr val="FF0000"/>
                </a:solidFill>
              </a:rPr>
              <a:t>la Zona Pastoral Espíritu Santo</a:t>
            </a:r>
          </a:p>
        </p:txBody>
      </p:sp>
      <p:pic>
        <p:nvPicPr>
          <p:cNvPr id="12" name="5 Imagen" descr="P1130207.JPG"/>
          <p:cNvPicPr>
            <a:picLocks noChangeAspect="1"/>
          </p:cNvPicPr>
          <p:nvPr/>
        </p:nvPicPr>
        <p:blipFill>
          <a:blip r:embed="rId4" cstate="print"/>
          <a:srcRect l="12983" t="27133" r="6379" b="3763"/>
          <a:stretch>
            <a:fillRect/>
          </a:stretch>
        </p:blipFill>
        <p:spPr bwMode="auto">
          <a:xfrm>
            <a:off x="5111552" y="0"/>
            <a:ext cx="403244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Elipse"/>
          <p:cNvSpPr/>
          <p:nvPr/>
        </p:nvSpPr>
        <p:spPr>
          <a:xfrm rot="20621810">
            <a:off x="4131859" y="2024287"/>
            <a:ext cx="3168352" cy="2448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/>
              <a:t>Apoyo desde la CRC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/>
              <a:t>a la Pastoral Afro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/>
              <a:t>Altos de Cazucá  Soacha y acompañamiento psicoterapéutico a religiosos/as</a:t>
            </a:r>
            <a:endParaRPr lang="es-ES" dirty="0"/>
          </a:p>
        </p:txBody>
      </p:sp>
      <p:sp>
        <p:nvSpPr>
          <p:cNvPr id="13" name="12 Elipse"/>
          <p:cNvSpPr/>
          <p:nvPr/>
        </p:nvSpPr>
        <p:spPr>
          <a:xfrm rot="20189937">
            <a:off x="3146045" y="4282475"/>
            <a:ext cx="2815015" cy="2101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/>
              <a:t>ACOMPAÑAMIENTO A GRUPO DE FAMILIA,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dirty="0"/>
              <a:t>PROCESO INICIADO  POR LAS HERMANAS DE LA COMUNIDAD DEL NOVICIADO</a:t>
            </a:r>
          </a:p>
        </p:txBody>
      </p:sp>
      <p:sp>
        <p:nvSpPr>
          <p:cNvPr id="15" name="14 Elipse"/>
          <p:cNvSpPr/>
          <p:nvPr/>
        </p:nvSpPr>
        <p:spPr>
          <a:xfrm>
            <a:off x="1691680" y="4857750"/>
            <a:ext cx="2143125" cy="2000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600" dirty="0"/>
              <a:t>PASTORAL DE LOS ENFERMOS</a:t>
            </a:r>
          </a:p>
        </p:txBody>
      </p:sp>
      <p:sp>
        <p:nvSpPr>
          <p:cNvPr id="16" name="15 Elipse"/>
          <p:cNvSpPr/>
          <p:nvPr/>
        </p:nvSpPr>
        <p:spPr>
          <a:xfrm>
            <a:off x="0" y="4857750"/>
            <a:ext cx="2143125" cy="2000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600" dirty="0" smtClean="0"/>
              <a:t>CATEQUESIS PRIMERA COMUNIÓN</a:t>
            </a:r>
            <a:endParaRPr lang="es-E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7" grpId="0" animBg="1"/>
      <p:bldP spid="11" grpId="0" animBg="1"/>
      <p:bldP spid="13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I:\Visita MU y Trocaire marzo 2009\Visita MU y Trocaire marzo 2009 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" y="-104775"/>
            <a:ext cx="9286875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E:\fotos varias 2010\fotos varias 2010 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466883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 descr="E:\fotos varias 2010\fotos varias 2010 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484563"/>
            <a:ext cx="4500562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 descr="I:\Toaya  MU 2009\Toaya  MU 2009 1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0438"/>
            <a:ext cx="4478337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357158" y="6286520"/>
            <a:ext cx="3857652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b="1" dirty="0"/>
              <a:t>CATEQUESIS PARA ADULTOS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220072" y="3559175"/>
            <a:ext cx="3600400" cy="3698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Pastoral de la Primera Infancia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4427984" cy="4619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</a:rPr>
              <a:t>Escuela de catequistas - ESPAC</a:t>
            </a: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 rot="892091">
            <a:off x="6089607" y="368119"/>
            <a:ext cx="2987824" cy="908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Puerto Asís</a:t>
            </a:r>
            <a:endParaRPr lang="es-E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 rot="20908192">
            <a:off x="3948909" y="2158460"/>
            <a:ext cx="3923928" cy="646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b="1" dirty="0">
                <a:solidFill>
                  <a:srgbClr val="C00000"/>
                </a:solidFill>
              </a:rPr>
              <a:t>Comité Parroquial de Pastoral Social  </a:t>
            </a:r>
          </a:p>
          <a:p>
            <a:pPr algn="ctr">
              <a:defRPr/>
            </a:pPr>
            <a:r>
              <a:rPr lang="es-ES" b="1" dirty="0">
                <a:solidFill>
                  <a:srgbClr val="C00000"/>
                </a:solidFill>
              </a:rPr>
              <a:t>–COPPAS-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6" grpId="0" animBg="1"/>
      <p:bldP spid="12" grpId="0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 descr="F:\Puerto Asís\CIMG4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625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 descr="I:\fotos encuentro\2009 3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75025"/>
            <a:ext cx="4643438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3929063" y="0"/>
            <a:ext cx="5214937" cy="6461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Acompañamiento a </a:t>
            </a:r>
          </a:p>
          <a:p>
            <a:pPr algn="ctr">
              <a:defRPr/>
            </a:pP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 comunidades campesinas</a:t>
            </a:r>
          </a:p>
        </p:txBody>
      </p:sp>
      <p:pic>
        <p:nvPicPr>
          <p:cNvPr id="8" name="Picture 5" descr="I:\Col 59926 MU huertas sep de 2008\pyto MU  sep de 2008 145 (25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127375"/>
            <a:ext cx="4643438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4" descr="I:\fotos encuentro\2009 454.jpg"/>
          <p:cNvPicPr>
            <a:picLocks noChangeAspect="1" noChangeArrowheads="1"/>
          </p:cNvPicPr>
          <p:nvPr/>
        </p:nvPicPr>
        <p:blipFill>
          <a:blip r:embed="rId5" cstate="print"/>
          <a:srcRect l="1439" t="7674" b="15588"/>
          <a:stretch>
            <a:fillRect/>
          </a:stretch>
        </p:blipFill>
        <p:spPr bwMode="auto">
          <a:xfrm>
            <a:off x="4211960" y="836712"/>
            <a:ext cx="49320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0" y="2996952"/>
            <a:ext cx="3528392" cy="369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b="1" dirty="0">
                <a:solidFill>
                  <a:srgbClr val="FF0000"/>
                </a:solidFill>
              </a:rPr>
              <a:t>Asesores </a:t>
            </a:r>
            <a:r>
              <a:rPr lang="es-ES" b="1" dirty="0" smtClean="0">
                <a:solidFill>
                  <a:srgbClr val="FF0000"/>
                </a:solidFill>
              </a:rPr>
              <a:t>e </a:t>
            </a:r>
            <a:r>
              <a:rPr lang="es-ES" b="1" dirty="0">
                <a:solidFill>
                  <a:srgbClr val="FF0000"/>
                </a:solidFill>
              </a:rPr>
              <a:t>Infancia Misionera</a:t>
            </a:r>
          </a:p>
        </p:txBody>
      </p:sp>
      <p:sp>
        <p:nvSpPr>
          <p:cNvPr id="7" name="6 Elipse"/>
          <p:cNvSpPr/>
          <p:nvPr/>
        </p:nvSpPr>
        <p:spPr>
          <a:xfrm rot="21289035">
            <a:off x="3138174" y="2755725"/>
            <a:ext cx="2714625" cy="1857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Formación Agentes de Pastoral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1" y="6488113"/>
            <a:ext cx="457199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dirty="0"/>
              <a:t>ACOMPAÑAMIENTO A  GRUPOS ASOCIATIVOS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:\FAC  Proyecto Niños\FAC  Proyecto Niños 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812" y="0"/>
            <a:ext cx="33401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F:\Puerto Asís 1\CIMG43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46545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0" y="6457890"/>
            <a:ext cx="464400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b="1" dirty="0"/>
              <a:t> HOGAR </a:t>
            </a:r>
            <a:r>
              <a:rPr lang="es-ES" sz="2000" b="1" dirty="0" smtClean="0"/>
              <a:t>DEL ANCIANO  JUNTA </a:t>
            </a:r>
            <a:r>
              <a:rPr lang="es-ES" sz="2000" b="1" dirty="0"/>
              <a:t>DIRECTIVA</a:t>
            </a:r>
          </a:p>
        </p:txBody>
      </p:sp>
      <p:pic>
        <p:nvPicPr>
          <p:cNvPr id="12" name="Picture 8" descr="I:\Toaya y pedregosa y g. juvenil marzo 2009\Toaya y pedregosa y g. juvenil marzo 2009 0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0519" y="3573016"/>
            <a:ext cx="4427985" cy="324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I:\Escuela Artesanal\Escuela Artesanal Agto2007\Escuela Artesanal Agto2007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2373" y="404724"/>
            <a:ext cx="4190107" cy="314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Elipse"/>
          <p:cNvSpPr/>
          <p:nvPr/>
        </p:nvSpPr>
        <p:spPr>
          <a:xfrm rot="728160">
            <a:off x="2716355" y="1986391"/>
            <a:ext cx="3101975" cy="1857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 FAC</a:t>
            </a:r>
          </a:p>
          <a:p>
            <a:pPr algn="ctr">
              <a:defRPr/>
            </a:pP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APOYO </a:t>
            </a:r>
            <a:r>
              <a:rPr lang="es-E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ESCOLAR</a:t>
            </a: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NIÑOS HUERFANOS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572000" y="188640"/>
            <a:ext cx="4572000" cy="523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800" b="1" dirty="0"/>
              <a:t>PROMOCIÓN DE LA MUJER</a:t>
            </a:r>
          </a:p>
        </p:txBody>
      </p:sp>
      <p:sp>
        <p:nvSpPr>
          <p:cNvPr id="11" name="10 CuadroTexto"/>
          <p:cNvSpPr txBox="1"/>
          <p:nvPr/>
        </p:nvSpPr>
        <p:spPr>
          <a:xfrm rot="20560487">
            <a:off x="4318381" y="3734879"/>
            <a:ext cx="3129354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b="1" dirty="0"/>
              <a:t>PASTORAL</a:t>
            </a:r>
          </a:p>
          <a:p>
            <a:pPr algn="ctr">
              <a:defRPr/>
            </a:pPr>
            <a:r>
              <a:rPr lang="es-ES" sz="2000" b="1" dirty="0"/>
              <a:t>INFANTIL Y JUVENIL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4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PIM02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36846">
            <a:off x="6084317" y="4653136"/>
            <a:ext cx="2736155" cy="2038156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323528" y="1052736"/>
            <a:ext cx="496855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b="1" dirty="0" smtClean="0"/>
          </a:p>
          <a:p>
            <a:pPr algn="just"/>
            <a:r>
              <a:rPr lang="es-ES" dirty="0" smtClean="0"/>
              <a:t>Es un estilo diferente donde se busca la comunión entre el equipo de trabajo, llegar a los más pobres y vulnerables, especialmente a las mujeres y hacia la transformación de sus actitudes.  </a:t>
            </a:r>
            <a:r>
              <a:rPr lang="es-ES" sz="1600" b="1" i="1" dirty="0" smtClean="0"/>
              <a:t>El Espíritu Misionero de Madre Alfonsa esta vivo y presente en cada una de las acciones que realizamos junto con las MIC en Colombia.</a:t>
            </a:r>
            <a:endParaRPr lang="es-ES" dirty="0" smtClean="0"/>
          </a:p>
          <a:p>
            <a:pPr algn="just"/>
            <a:endParaRPr lang="es-ES" dirty="0" smtClean="0"/>
          </a:p>
        </p:txBody>
      </p:sp>
      <p:pic>
        <p:nvPicPr>
          <p:cNvPr id="3" name="Picture 9" descr="v"/>
          <p:cNvPicPr>
            <a:picLocks noChangeAspect="1" noChangeArrowheads="1"/>
          </p:cNvPicPr>
          <p:nvPr/>
        </p:nvPicPr>
        <p:blipFill>
          <a:blip r:embed="rId4" cstate="print"/>
          <a:srcRect l="10309" t="3361" r="22990" b="4296"/>
          <a:stretch>
            <a:fillRect/>
          </a:stretch>
        </p:blipFill>
        <p:spPr bwMode="auto">
          <a:xfrm rot="20925032">
            <a:off x="5280171" y="128345"/>
            <a:ext cx="1610226" cy="2989433"/>
          </a:xfrm>
          <a:prstGeom prst="rect">
            <a:avLst/>
          </a:prstGeom>
          <a:noFill/>
        </p:spPr>
      </p:pic>
      <p:pic>
        <p:nvPicPr>
          <p:cNvPr id="6" name="Picture 8" descr="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636912"/>
            <a:ext cx="2512563" cy="1872208"/>
          </a:xfrm>
          <a:prstGeom prst="rect">
            <a:avLst/>
          </a:prstGeom>
          <a:noFill/>
        </p:spPr>
      </p:pic>
      <p:pic>
        <p:nvPicPr>
          <p:cNvPr id="7" name="Picture 7" descr="JAVON PROVIDENCIA (3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260648"/>
            <a:ext cx="1584176" cy="2125557"/>
          </a:xfrm>
          <a:prstGeom prst="rect">
            <a:avLst/>
          </a:prstGeom>
          <a:noFill/>
        </p:spPr>
      </p:pic>
      <p:pic>
        <p:nvPicPr>
          <p:cNvPr id="4" name="Picture 14" descr="EN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339095">
            <a:off x="3610082" y="3702399"/>
            <a:ext cx="2704263" cy="2029002"/>
          </a:xfrm>
          <a:prstGeom prst="rect">
            <a:avLst/>
          </a:prstGeom>
          <a:noFill/>
        </p:spPr>
      </p:pic>
      <p:pic>
        <p:nvPicPr>
          <p:cNvPr id="9" name="Picture 3" descr="C:\Users\MI TRABAJO\Documents\FOTOS DE LUIS\FOTOS ACADISP 041.jpg"/>
          <p:cNvPicPr>
            <a:picLocks noChangeAspect="1" noChangeArrowheads="1"/>
          </p:cNvPicPr>
          <p:nvPr/>
        </p:nvPicPr>
        <p:blipFill>
          <a:blip r:embed="rId8" cstate="print">
            <a:lum bright="-10000"/>
          </a:blip>
          <a:srcRect/>
          <a:stretch>
            <a:fillRect/>
          </a:stretch>
        </p:blipFill>
        <p:spPr bwMode="auto">
          <a:xfrm>
            <a:off x="347531" y="4005064"/>
            <a:ext cx="3038090" cy="2278568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1403648" y="548680"/>
            <a:ext cx="2897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2400" b="1" dirty="0" smtClean="0">
                <a:solidFill>
                  <a:prstClr val="black"/>
                </a:solidFill>
              </a:rPr>
              <a:t>FORMA DE TRABAJO: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F:\Pictures\RegistrofotográficoEval2008\S1032911.JPG"/>
          <p:cNvPicPr>
            <a:picLocks noChangeAspect="1" noChangeArrowheads="1"/>
          </p:cNvPicPr>
          <p:nvPr/>
        </p:nvPicPr>
        <p:blipFill>
          <a:blip r:embed="rId2" cstate="print"/>
          <a:srcRect l="3161" t="22126" r="32567" b="2802"/>
          <a:stretch>
            <a:fillRect/>
          </a:stretch>
        </p:blipFill>
        <p:spPr bwMode="auto">
          <a:xfrm rot="21264850">
            <a:off x="191135" y="132247"/>
            <a:ext cx="2915816" cy="4069541"/>
          </a:xfrm>
          <a:prstGeom prst="cloud">
            <a:avLst/>
          </a:prstGeom>
          <a:noFill/>
        </p:spPr>
      </p:pic>
      <p:pic>
        <p:nvPicPr>
          <p:cNvPr id="48130" name="Picture 2" descr="F:\Puerto Asís 2010\ACADISP\Fotos Asamblea ACADISP Sept 2010\100_1752.JPG"/>
          <p:cNvPicPr>
            <a:picLocks noChangeAspect="1" noChangeArrowheads="1"/>
          </p:cNvPicPr>
          <p:nvPr/>
        </p:nvPicPr>
        <p:blipFill>
          <a:blip r:embed="rId3" cstate="print"/>
          <a:srcRect l="20245" t="9514" r="24878" b="5186"/>
          <a:stretch>
            <a:fillRect/>
          </a:stretch>
        </p:blipFill>
        <p:spPr bwMode="auto">
          <a:xfrm rot="433922">
            <a:off x="4820809" y="-79695"/>
            <a:ext cx="4042702" cy="4711642"/>
          </a:xfrm>
          <a:prstGeom prst="cloud">
            <a:avLst/>
          </a:prstGeom>
          <a:noFill/>
        </p:spPr>
      </p:pic>
      <p:pic>
        <p:nvPicPr>
          <p:cNvPr id="48133" name="Picture 5" descr="F:\taller hermana yolanda\fotos taller 30 de 0ctub lectura del contexto capilla\000_0003.JPG"/>
          <p:cNvPicPr>
            <a:picLocks noChangeAspect="1" noChangeArrowheads="1"/>
          </p:cNvPicPr>
          <p:nvPr/>
        </p:nvPicPr>
        <p:blipFill>
          <a:blip r:embed="rId4" cstate="print"/>
          <a:srcRect l="233" t="27934" r="50205" b="18174"/>
          <a:stretch>
            <a:fillRect/>
          </a:stretch>
        </p:blipFill>
        <p:spPr bwMode="auto">
          <a:xfrm rot="1523423">
            <a:off x="4491127" y="2989130"/>
            <a:ext cx="4481508" cy="3655178"/>
          </a:xfrm>
          <a:prstGeom prst="ellipse">
            <a:avLst/>
          </a:prstGeom>
          <a:noFill/>
        </p:spPr>
      </p:pic>
      <p:sp>
        <p:nvSpPr>
          <p:cNvPr id="3" name="2 Cinta perforada"/>
          <p:cNvSpPr/>
          <p:nvPr/>
        </p:nvSpPr>
        <p:spPr>
          <a:xfrm>
            <a:off x="2987824" y="260648"/>
            <a:ext cx="2520280" cy="316835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 EXPERIENCIA PERSONAL</a:t>
            </a:r>
          </a:p>
        </p:txBody>
      </p:sp>
      <p:pic>
        <p:nvPicPr>
          <p:cNvPr id="31746" name="Picture 2" descr="F:\Pictures\FOTOS\EQUIPO SEPASVI 2008-2009\Programación 2009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892762">
            <a:off x="-60702" y="3104997"/>
            <a:ext cx="4665756" cy="3499555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7544" y="980729"/>
            <a:ext cx="842493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pPr algn="just"/>
            <a:r>
              <a:rPr lang="es-ES" sz="2000" b="1" dirty="0" smtClean="0">
                <a:latin typeface="+mj-lt"/>
              </a:rPr>
              <a:t>Ha sido una experiencia que nos ha ayudado a vivir nuestra fe cristiana de una forma diferente, la manera de ser y vivir de las MIC nos ha permitido aprender y crecer personal y comunitariamente. </a:t>
            </a:r>
          </a:p>
          <a:p>
            <a:pPr algn="just"/>
            <a:endParaRPr lang="es-ES" sz="2000" b="1" dirty="0" smtClean="0">
              <a:latin typeface="+mj-lt"/>
            </a:endParaRPr>
          </a:p>
          <a:p>
            <a:pPr algn="just">
              <a:buFontTx/>
              <a:buChar char="-"/>
            </a:pPr>
            <a:r>
              <a:rPr lang="es-ES" sz="2000" b="1" dirty="0" smtClean="0">
                <a:latin typeface="+mj-lt"/>
              </a:rPr>
              <a:t>Ha significado mas que un trabajo conjunto, compartir la misión y la vida misma, con los sufrimientos y las alegrías que depara cada día, lo que nos llena de sentido e impulsa a un compromiso con los demás.</a:t>
            </a:r>
          </a:p>
          <a:p>
            <a:pPr algn="just"/>
            <a:endParaRPr lang="es-ES" dirty="0" smtClean="0"/>
          </a:p>
          <a:p>
            <a:endParaRPr lang="es-ES" dirty="0"/>
          </a:p>
        </p:txBody>
      </p:sp>
      <p:pic>
        <p:nvPicPr>
          <p:cNvPr id="3" name="Picture 6" descr="PARA EN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684" y="3789040"/>
            <a:ext cx="383831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Mis imágenes\FOTOS MCCLMIC\COLOMBIA\SAMANIEGO\Samaniego1\CIMG4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39" y="3861048"/>
            <a:ext cx="3648405" cy="2736304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971600" y="332656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Vivencia interna con relación al Carisma</a:t>
            </a:r>
            <a:endParaRPr lang="es-ES" sz="2800" b="1" dirty="0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I TRABAJO\Documents\FOTOS DE LUIS\FOTOS ACADISP 2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9365">
            <a:off x="3811820" y="722602"/>
            <a:ext cx="5169204" cy="4865133"/>
          </a:xfrm>
          <a:prstGeom prst="ellipse">
            <a:avLst/>
          </a:prstGeom>
          <a:noFill/>
        </p:spPr>
      </p:pic>
      <p:sp>
        <p:nvSpPr>
          <p:cNvPr id="2" name="1 Marcador de contenido"/>
          <p:cNvSpPr txBox="1">
            <a:spLocks/>
          </p:cNvSpPr>
          <p:nvPr/>
        </p:nvSpPr>
        <p:spPr>
          <a:xfrm>
            <a:off x="323528" y="908720"/>
            <a:ext cx="3549080" cy="48245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Nos ha permitido tener una visión  participativa y de  incidencia </a:t>
            </a:r>
            <a:r>
              <a:rPr kumimoji="0" lang="es-CO" sz="2000" b="1" i="0" u="none" strike="noStrike" kern="1200" cap="none" spc="0" normalizeH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CO" sz="20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en las actividades de la parroquias y la sociedad.</a:t>
            </a:r>
          </a:p>
          <a:p>
            <a:pPr algn="ctr"/>
            <a:endParaRPr lang="es-CO" sz="2000" b="1" dirty="0" smtClean="0"/>
          </a:p>
          <a:p>
            <a:pPr algn="ctr"/>
            <a:r>
              <a:rPr lang="es-CO" sz="2000" b="1" dirty="0" smtClean="0"/>
              <a:t>Hacer críticas constructivas y generar propuestas desde el compromiso cristiano.</a:t>
            </a:r>
          </a:p>
          <a:p>
            <a:pPr algn="ctr"/>
            <a:endParaRPr lang="es-CO" sz="2000" b="1" dirty="0" smtClean="0"/>
          </a:p>
          <a:p>
            <a:pPr algn="ctr"/>
            <a:r>
              <a:rPr lang="es-CO" sz="2000" b="1" dirty="0" smtClean="0"/>
              <a:t>Evaluar periódicamente  nuestro trabajo como servicio a los más pobres, llevándonos a reconocer  y resaltar el aporte de las personas más sencillas.</a:t>
            </a:r>
          </a:p>
          <a:p>
            <a:pPr algn="ctr"/>
            <a:endParaRPr lang="es-CO" sz="2000" dirty="0" smtClean="0"/>
          </a:p>
          <a:p>
            <a:pPr algn="ctr"/>
            <a:endParaRPr lang="es-CO" sz="2000" dirty="0" smtClean="0"/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es-CO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7544" y="4221088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El trabajo por la promoción de los más pobres compartiendo de cerca sus necesidades.</a:t>
            </a:r>
          </a:p>
          <a:p>
            <a:pPr algn="just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La responsabilidad y disponibilidad para asumir el trabajo Pastoral que llevan las Diócesis.</a:t>
            </a:r>
          </a:p>
          <a:p>
            <a:pPr algn="just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La visión crítica de la realidad de las comunidades vulneradas y la capacidad de promoverlas mediante procesos de organización, formación integral  y acompañamiento personal y comunitario.</a:t>
            </a:r>
          </a:p>
        </p:txBody>
      </p:sp>
      <p:pic>
        <p:nvPicPr>
          <p:cNvPr id="1026" name="Picture 2" descr="D:\Mis imágenes\FOTOS MCCLMIC\COLOMBIA\SAMANIEGO\SEPASVI\EQUIPO NOV 2008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20176">
            <a:off x="262399" y="1209908"/>
            <a:ext cx="4104456" cy="3078341"/>
          </a:xfrm>
          <a:prstGeom prst="heptagon">
            <a:avLst/>
          </a:prstGeom>
          <a:noFill/>
        </p:spPr>
      </p:pic>
      <p:pic>
        <p:nvPicPr>
          <p:cNvPr id="1027" name="Picture 3" descr="D:\Mis imágenes\FOTOS MCCLMIC\COLOMBIA\SAMANIEGO\Samaniego1\CIMG4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6587">
            <a:off x="4526463" y="1178952"/>
            <a:ext cx="4176464" cy="3132348"/>
          </a:xfrm>
          <a:prstGeom prst="octagon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539552" y="118373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Grado de vincularidad con el Carisma MIC. </a:t>
            </a:r>
          </a:p>
          <a:p>
            <a:pPr algn="ctr"/>
            <a:r>
              <a:rPr lang="es-ES" sz="28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Rasgos con los que nos sentimos identificados</a:t>
            </a:r>
            <a:endParaRPr lang="es-E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I TRABAJO\Documents\FOTOS DE LUIS\FOTOS ACADISP 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353298">
            <a:off x="-170706" y="394732"/>
            <a:ext cx="5112568" cy="3834426"/>
          </a:xfrm>
          <a:prstGeom prst="star12">
            <a:avLst>
              <a:gd name="adj" fmla="val 45872"/>
            </a:avLst>
          </a:prstGeom>
          <a:noFill/>
        </p:spPr>
      </p:pic>
      <p:pic>
        <p:nvPicPr>
          <p:cNvPr id="6" name="Picture 2" descr="C:\Users\MI TRABAJO\Documents\FOTOS DE LUIS\FOTOS ACADISP 116.jpg"/>
          <p:cNvPicPr>
            <a:picLocks noChangeAspect="1" noChangeArrowheads="1"/>
          </p:cNvPicPr>
          <p:nvPr/>
        </p:nvPicPr>
        <p:blipFill>
          <a:blip r:embed="rId3" cstate="print"/>
          <a:srcRect l="4839" b="34122"/>
          <a:stretch>
            <a:fillRect/>
          </a:stretch>
        </p:blipFill>
        <p:spPr bwMode="auto">
          <a:xfrm rot="1280880">
            <a:off x="4154534" y="394138"/>
            <a:ext cx="4870456" cy="3227501"/>
          </a:xfrm>
          <a:prstGeom prst="decagon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251520" y="4581128"/>
            <a:ext cx="4464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CO" dirty="0" smtClean="0"/>
              <a:t>- </a:t>
            </a:r>
            <a:r>
              <a:rPr lang="es-CO" b="1" dirty="0" smtClean="0"/>
              <a:t>Por los principios y el pensamiento que busca permanentemente el crecimiento personal y comunitarios desde propuestas concretas.</a:t>
            </a:r>
          </a:p>
          <a:p>
            <a:pPr algn="just">
              <a:buNone/>
            </a:pPr>
            <a:r>
              <a:rPr lang="es-CO" b="1" dirty="0" smtClean="0"/>
              <a:t>- Por la sencillez que las caracteriza</a:t>
            </a:r>
            <a:endParaRPr lang="es-ES" b="1" dirty="0"/>
          </a:p>
        </p:txBody>
      </p:sp>
      <p:pic>
        <p:nvPicPr>
          <p:cNvPr id="8" name="Picture 2" descr="C:\Users\MI TRABAJO\Documents\FOTOS DE LUIS\FOTOS ACADISP 3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374993"/>
            <a:ext cx="4355976" cy="3266983"/>
          </a:xfrm>
          <a:prstGeom prst="decagon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fotos varias 2010\fotos varias 2010 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3" y="0"/>
            <a:ext cx="4071937" cy="496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12 Imagen" descr="D:\Documents\MIC40AÑOSCOLOMBIA\S1033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57813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1116013" y="6021388"/>
            <a:ext cx="7777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/>
          </a:p>
        </p:txBody>
      </p:sp>
      <p:pic>
        <p:nvPicPr>
          <p:cNvPr id="14341" name="13 Imagen" descr="D:\Pictures\Fotos Samaniego-Pasto\P4070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3" y="3500438"/>
            <a:ext cx="3786187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7 Imagen" descr="C:\Users\Usuario\Desktop\fotos sepasvi\IMG_18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4688"/>
            <a:ext cx="535781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00063" y="0"/>
            <a:ext cx="7772400" cy="1511300"/>
          </a:xfrm>
        </p:spPr>
        <p:txBody>
          <a:bodyPr/>
          <a:lstStyle/>
          <a:p>
            <a:pPr eaLnBrk="1" hangingPunct="1">
              <a:defRPr/>
            </a:pPr>
            <a:r>
              <a:rPr lang="es-CO" b="1" dirty="0">
                <a:solidFill>
                  <a:srgbClr val="FFCC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DDFF"/>
                    </a:outerShdw>
                  </a:cont>
                  <a:cont type="tree" name="">
                    <a:effect ref="fillLine"/>
                    <a:outerShdw dist="38100" dir="2700000" algn="tl">
                      <a:srgbClr val="987A99"/>
                    </a:outerShdw>
                  </a:cont>
                  <a:effect ref="fillLine"/>
                </a:effectDag>
              </a:rPr>
              <a:t>POR LOS CAMINOS DE COLOMBIA</a:t>
            </a:r>
            <a:endParaRPr lang="es-ES" b="1" dirty="0">
              <a:solidFill>
                <a:srgbClr val="FFCCFF"/>
              </a:solidFill>
              <a:effectDag name="">
                <a:cont type="tree" name="">
                  <a:effect ref="fillLine"/>
                  <a:outerShdw dist="38100" dir="13500000" algn="br">
                    <a:srgbClr val="FFDDFF"/>
                  </a:outerShdw>
                </a:cont>
                <a:cont type="tree" name="">
                  <a:effect ref="fillLine"/>
                  <a:outerShdw dist="38100" dir="2700000" algn="tl">
                    <a:srgbClr val="987A99"/>
                  </a:outerShdw>
                </a:cont>
                <a:effect ref="fillLine"/>
              </a:effectDag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00034" y="6027003"/>
            <a:ext cx="7858180" cy="83099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Colombia se encuentra ubicada al noroccidente </a:t>
            </a:r>
          </a:p>
          <a:p>
            <a:pPr algn="ctr">
              <a:defRPr/>
            </a:pPr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Sur América.</a:t>
            </a:r>
          </a:p>
        </p:txBody>
      </p:sp>
      <p:sp>
        <p:nvSpPr>
          <p:cNvPr id="30722" name="AutoShape 2" descr="data:image/jpg;base64,/9j/4AAQSkZJRgABAQAAAQABAAD/2wBDAAkGBwgHBgkIBwgKCgkLDRYPDQwMDRsUFRAWIB0iIiAdHx8kKDQsJCYxJx8fLT0tMTU3Ojo6Iys/RD84QzQ5Ojf/2wBDAQoKCg0MDRoPDxo3JR8lNzc3Nzc3Nzc3Nzc3Nzc3Nzc3Nzc3Nzc3Nzc3Nzc3Nzc3Nzc3Nzc3Nzc3Nzc3Nzc3Nzf/wAARCACXAKwDASIAAhEBAxEB/8QAHAAAAgMBAQEBAAAAAAAAAAAAAwUAAgQGAQcI/8QAQBAAAQMCBAIECggFBQEAAAAAAQACAwQRBRIhMUFRBlRz0RMVIiQ0YXGRkrIUMkJSgZOhwjNEscHSFkNTYmPh/8QAGgEAAwEBAQEAAAAAAAAAAAAAAQIDAAQFBv/EACsRAAICAQQAAwcFAAAAAAAAAAABAhEDBBIhMQUTUQZBU6Gi0eEUFRZhcf/aAAwDAQACEQMRAD8Aw1dVUisqAKmosJnj+M4faPrVW1dT1mo/Od3odX6ZU9tJ8xVArETU2rqesz/mu70ZtXUdZn/Nd3rGFdrrFYJubVVHWZ/zXd62Uz6h5/jy25+Fd3pdFqdNUzpJhEQ5zbnkOCRyopGHqOqGKcgHwso9sjr/ANU3hkMQ8qR17akvKWU+JweD+6R9k7oU9WJSDDJa2uVzd/7KbZWkOairkLC1kjg62hzFY6StkGZs8kpJsWnMSUvbVvMT43EWGgLBYe4aFaKBskz7uymRvlZgNbDgtYaHX0umecrqhwdbi8hR1F9JZmgneRzDzosuJMAYJXROA4gAbodNifgKctFyRazXADT1WS7jUbaMVNA8tcZXscb6uJsmzKz/ANCPVdcjX4rUSC8dxYa8Sh0eJSRTZpiX8deCykBxO5grHvvcAgG10czFIaTF6d4AzAHkUxjqWTXEZvzPJMpCbTSKp+bYEDcFaIp2SaA2dyKwMOpH6r17AbX4I2ChkCvUokrp6UXkb4Vg3P2gFvpamOpjD4nBwK1gqjQvFFLIgPz7Vjzyp7aT5iht3Rqr0yp7Z/zFUAVSZL2CqXm4y7lePK9iHlZiErZSCNtG6zvKsSmcIadrWSmNwzaCyaUshEdidCVNoru5o2NZYbIkbbbBWYAQPYjxsSjFWtOU2CvHPUw2EVrXueCsW3BAVoWG3l2NuSDCHOJSOhdHPFcHiDdZojmbcCwuqTTFr7BhcBxHBWbKw+S0G9rlKEpUaatFyeSxHM113DVMi27SXfglxa97zbbmigN0Xa8jinWD1sTSI5XFpvo6+hSeOEncgLZFDCLZpmjn6kOgdnbU72luhvyRja11ztBX01O2zqppHAFN6aqjnAc1wPIf3TpiOIYsDx5Q4JdIZMPn8LDcxk+U1MswI0OqpKwFhHNboyNVJVsnja5pGUjRaQ8c1ygqjh9SYx/Dcb+wp3S1rZoswcN7JkwOHofE6seeVHav+YoZ0CJVemVPav8AmKEdlYgijt0VosAg650ZpSlLCxjywmlNGxzXFwOiWwm703pheLS2iWRom6kDjGAdhoFsY2yrRRgwtPNa2sUy6BNab7WVw0ouRWyoMJklgD2luxcLXXvggQ2+paLX5rTkC8LOSUxnqBeF2XgOKROkc0kXKdYk4x0rsut9EisihZBmSEuFyUwp6GWZmdmxSobj2rrsEafojdDsvJ8X1uTS4VOHZTDBSdMWtwucG9kxwuGopptScp/RMsp5H3L2x+6fcvmf5Dq/6OryYmlk7RvuFcztcLLHY/dPuXrQc2x9ypj9odXKSVKhHp4dmLGIwYybcbrJhjniF9nH6/8AYI2NSFlxwssmCOz0rydxIR+gX2+N7opnM+jgar0yo7V/zFDtcK1UfPajtpPmK8G5XWciA8UQbKhPqV22OhFvxSsfsIwm4twW+m8IW/WsECmha7n6lpk8HEAATdK2FI6HDJo8mTNqOaZsHJcfTVGXym5rLoMPrfCMAYQS0aAnf1KbKxY0DOatlAC9he2dmZm2xB3BVy1YYxVdVDTNBleG32SusxYZB9GdrfU2Quk0ZbUROvYFpGu10rgZ4R2QXLnbABARy9w1bXtyZ5CZGnRzSs04D3l0LXZDqLtVZKaWg8HJM1pDj9XiV6yvnc67XkDkOCxr9QDw4cHD2iy+e9KquugxFzYampjbvZkrmj9Cvpc1XNKWeXmsOI4pPW4aayYyyu1VMWbyXe3cdGnx4ssqyT2r/LPmPjLE+vVn57+9TxlifXqz89/evo/iJt7X96J/p0W1v7lf9xXwF8vsdn6LR/H+n8nzTxlifXqz89/etmEYjiJxCEPrqsjOLgzvt/VfQ6Xo7E+QtlNvwTei6JUoe2SOW5aboPxBPjyF8vsZ6LSJWs/0/kbVEmfDoBe5LBvrwVsGfankDbWEn9gi1dMGQgC5dw1WfCWlkUzSNpP2hcl27PPkq4Rw9UfPKjtpPmK9YL/iqVXptT2z/mKNENjyXUcaAll/wV2NaNTf8EZ8RD7DjqbITg7wl7WbwSscaUQaPLcQhSRPnqCGOvfYIEcl4y2/sTLDoXNex7dQeKmxuyR4TMTYk2I5KzaCopH3Yxz28RzXUQAWFxc2Rixp4IWMkc8Kyuic2RsGQ/bcOP4Lo6KobVwCTQO4gc0KWEOYRbRc/UumoZ3GKUsG4Qqxroe4thza6HLs8atNtik+GYLVRVQkmc1oYdgb3Qm9IKljQ25dbibBZpsZrJZM+fLbgNEKYLiP8XoHVrI2xkAtdckpXV4UKSn8IHl1iL2CC3GaxzXWlN7LVT4q2pgdDWA6i2Zq1M1pil78p0WHEMSFNJFE7USayEXu1t+HrOqfSU1JGx7xIJeQdpouO6Qxhlc4g6OGZmlvJPD8CHD2WUNRNxx2j1fBdPiz6xY8vKpnbQ1GFyOa1lRTmQ2AYJATc7D2rU4WFhsvmmGRvlr4WwvLJcwyOFgbjXiQP1X054cB5RBdxIFrpMGV5E20W8W8PhockYwldgcoAvxUErmG0ZtzVXnVUFrq55JpbI8jVxJR8ODS2btP2hYw6wRsLddk/an+gRSAzg6v02p7Z/zFEgcNihVfplT20nzFeRmxXWcQyJzxg/aaLFZZNgeSLE8DU7HdRzeI1B5JWOmBimIcCdgU6w2qtoeBSRzLOHrWmB5a7ewStWGMqOzpqjOBqtokAF3FcrSVZFtVvmqiYSGnWymVu+RlLidOwkZr2SPEq6Op0Db2O6WOc9ztSrMad+CfbQjlYMts4hWyFGyZ7FgJ4GwVhBJ9oBo/7G36LABRWadNyo8lpsBojthY03c+55AW/qrlzA0FjQCONrn3lAwBjXuF9hwJ2WyPo5BUsEzqqpYXjVrMhF9BcZmkjbnYrI6RztePO909weVn0RrHSeUOBKSSK45OLuLpiH/Sk0U7ZfDU8mWVtnNiLHlt9XEXyhw9QsbbBdLNxR36LPLqFNRjHpHRkz5cqSySbr1Mkh1Q8wVpUC9r3TpErCvflYTfgi4M7NBKf/X9oSqrnsLXWvAnE00pB/3f2tTJCSZydX6ZU9tJ8xVW7r2s9Mqe2k+YqjTqug5Q7XkFaYpAsgNwrsdZBmTNrmtfrYEj12XgY0Gxa4fivKZwLgHcSunw7DKerjDKqMOa7QSD6zUjdFEtxz8WQOHlP963xviy2LjtzR8Y6L1eH2lp71FO7UOZuPaEma4jQ35WK1JgujcY4WOJc299ruXokiGzGg+oX/qsTnbb39q8bNb/AOrMNjATOIsL29qoc1zw9iytqBxK0NkznydUthR4QeN1eONxOjSb+paIIwfrrWHRtFgAs2FIWmne0kWRYqeQa5rLW+Vtr6IRlQ5YySQaGtkhGSXyxzKNDVx1Bc36pCXSHNuiYbGTM8gcgg4jKRqmasNQ7IDzTCqe1jTfcjQJHVSkuOqxpMzTvzE631Tfo/6JL2v7WpG46lOsAPmsva/tamJnLVfplT20nzFDCvVHz2pv/wA0nzFDViIVpVwgg2Vg5AwZj7FdZ0ZxJ1O5rXjPEd+bVx2ZaKSvkpX3abjiknyPB0fa6Twc0Voi1zHbhYcR6K4bVguawxSniCuNwrpWyEAhxY4DY7FdHSdLYZv47Letp2SJ+4o16GWbolDTscDGJR97ikVT0YOYmF7mjk9dp48pntPg6gD1FKMRxhtjbwRK6YuMuGiEk1ycNiVDNh5AldGc22XdGwpsswJsco0JVcYqHVdTnu1NsEljgpCHMDrm+qVQi5cG3tIqI3g2096hY8b3stUlawSAtjYLbLT9Ihkj8p9id2hqdwijKbYvZGSLgXB4qGE3Wh1RA1paL2Gyy1Fe1ujQBdTe1FOQMr7OysFzdMKd7KaEhurjq71JDJU5pLh1vYvX1hy5Qb81OTsZOjXXVWZxsbniUskfckrx0lyhucggN2eOKd9Hzelm7X9rUgc6+yedHT5pN2v7Wohs5erPntTr/vSfMVQPClYfPantpPmKEHKpOg2cKZwgXUugag5kVDIhFwVc1ysEIXE8UeGrni+q8rMFZCkZMZsxOUgZirPry/cn3pa1ECPQJGgzkm99VpZWOaywfZLlFk2hTY+sfe+cr1uJvaLB1/xS+Q2CEg7GjQ0Ne932v1VHVD3buWAGyuHqTKGsSorZL8VhDrlFDtNEUY0l6qXX4oOcrwuKIC7nWT/o04mjm7b9rVzhOq6HoyfMpu2/a1NQBDV4XiLqyoLaV38Z/wBtn3j/ANkLxTiXVHfGz/JRRa2GieKcS6o742f5KHCcSt6I/wCNn+Sii1s1FfFGJH+Uf8bP8lZmD4h1V3xs71FFrNRcYTiA/lXfGzvVvFNf1V3xs71FEUwJFm4TX9Vd8bO9XbhVf1V3xs71FFmzNFvFVf1V3xs71PFVf1V3xs71FELEoDJhWIE+iu+Nneq+Ka/qrvjZ3qKLXwFI98U4h1V3xs71BhNf1V3xs71FEhQu3CsQ6q742d6sMLxAfyrvjZ3qKLGPfFeIdVd8bO9Q4XiHVnfGzvUURRipwvEOqu+Nnen3RzD62OklD6dwJlvbM37rfWooi2A//9k="/>
          <p:cNvSpPr>
            <a:spLocks noChangeAspect="1" noChangeArrowheads="1"/>
          </p:cNvSpPr>
          <p:nvPr/>
        </p:nvSpPr>
        <p:spPr bwMode="auto">
          <a:xfrm>
            <a:off x="80963" y="-571500"/>
            <a:ext cx="1343025" cy="1190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24" name="Picture 4" descr="http://t2.gstatic.com/images?q=tbn:ANd9GcThtBTZNN18n1yN8OlUb_4GbEwnPVsU21alDV-_Nu0o2BPk5zf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1688805"/>
            <a:ext cx="2528782" cy="3684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51520" y="921494"/>
            <a:ext cx="8358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i="1" dirty="0" smtClean="0"/>
              <a:t>-</a:t>
            </a:r>
            <a:r>
              <a:rPr lang="es-ES" b="1" dirty="0" smtClean="0"/>
              <a:t>Compromiso y apoyo en las acciones que lidera y promueve la comunidad.</a:t>
            </a:r>
          </a:p>
          <a:p>
            <a:pPr algn="just"/>
            <a:r>
              <a:rPr lang="es-ES" b="1" dirty="0" smtClean="0"/>
              <a:t>- Ser parte del proceso y la conformación del SEPASVI, ya que conocía a las hermanas antes que este surgiera. </a:t>
            </a:r>
          </a:p>
        </p:txBody>
      </p:sp>
      <p:pic>
        <p:nvPicPr>
          <p:cNvPr id="3074" name="Picture 2" descr="D:\Mis imágenes\FOTOS MCCLMIC\COLOMBIA\PPI- VARIAS\CONSAGRACIONES\SAMANIEGO\CONSAG-SAMANIEGO (2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92896"/>
            <a:ext cx="4336774" cy="3232379"/>
          </a:xfrm>
          <a:prstGeom prst="plaque">
            <a:avLst/>
          </a:prstGeom>
          <a:noFill/>
        </p:spPr>
      </p:pic>
      <p:pic>
        <p:nvPicPr>
          <p:cNvPr id="3075" name="Picture 3" descr="F:\EJERCITACIONES ESPIRITUALES NOV2009\Ejercitaciones espirituales VSJB nov2009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57888">
            <a:off x="5083886" y="2163930"/>
            <a:ext cx="3291185" cy="4387307"/>
          </a:xfrm>
          <a:prstGeom prst="plaque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1105869" y="332656"/>
            <a:ext cx="7062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ES" sz="3200" b="1" i="1" dirty="0" smtClean="0">
                <a:solidFill>
                  <a:srgbClr val="00B050"/>
                </a:solidFill>
              </a:rPr>
              <a:t>3. Grado de implicación en la tarea MIC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I TRABAJO\Documents\FOTOS DE LUIS\FOTOS ACADISP 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88640"/>
            <a:ext cx="4861585" cy="3646188"/>
          </a:xfrm>
          <a:prstGeom prst="teardrop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251520" y="5013176"/>
            <a:ext cx="4392488" cy="1008112"/>
          </a:xfrm>
        </p:spPr>
        <p:txBody>
          <a:bodyPr>
            <a:noAutofit/>
          </a:bodyPr>
          <a:lstStyle/>
          <a:p>
            <a:pPr lvl="0" algn="just">
              <a:buNone/>
            </a:pPr>
            <a:r>
              <a:rPr lang="es-CO" sz="1800" b="1" dirty="0" smtClean="0">
                <a:solidFill>
                  <a:schemeClr val="tx1"/>
                </a:solidFill>
              </a:rPr>
              <a:t>Algunos trabajos prácticos como el</a:t>
            </a:r>
          </a:p>
          <a:p>
            <a:pPr>
              <a:buNone/>
            </a:pPr>
            <a:r>
              <a:rPr lang="es-CO" sz="1800" b="1" dirty="0" smtClean="0">
                <a:solidFill>
                  <a:schemeClr val="tx1"/>
                </a:solidFill>
              </a:rPr>
              <a:t>programa de la primera infancia y </a:t>
            </a:r>
          </a:p>
          <a:p>
            <a:pPr>
              <a:buNone/>
            </a:pPr>
            <a:r>
              <a:rPr lang="es-CO" sz="1800" b="1" dirty="0" smtClean="0">
                <a:solidFill>
                  <a:schemeClr val="tx1"/>
                </a:solidFill>
              </a:rPr>
              <a:t>el estudio de la ESPAC.</a:t>
            </a:r>
            <a:endParaRPr lang="es-ES" sz="1800" b="1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1520" y="764704"/>
            <a:ext cx="33123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b="1" dirty="0" smtClean="0"/>
              <a:t>Aportar colectivamente en algunas actividades que sirven para nuestro territorio, </a:t>
            </a:r>
          </a:p>
          <a:p>
            <a:pPr lvl="0"/>
            <a:r>
              <a:rPr lang="es-CO" b="1" dirty="0" smtClean="0"/>
              <a:t>ejemplo:</a:t>
            </a:r>
          </a:p>
          <a:p>
            <a:pPr lvl="0"/>
            <a:r>
              <a:rPr lang="es-CO" b="1" dirty="0" smtClean="0"/>
              <a:t>La cartilla de producción diversificada, </a:t>
            </a:r>
          </a:p>
          <a:p>
            <a:pPr lvl="0"/>
            <a:r>
              <a:rPr lang="es-CO" b="1" dirty="0" smtClean="0"/>
              <a:t>el acompañamiento a los grupos, </a:t>
            </a:r>
          </a:p>
          <a:p>
            <a:pPr lvl="0"/>
            <a:r>
              <a:rPr lang="es-CO" b="1" dirty="0" smtClean="0"/>
              <a:t>la búsqueda de emprendimientos económicos lícitos y solidarios, </a:t>
            </a:r>
          </a:p>
          <a:p>
            <a:pPr lvl="0"/>
            <a:r>
              <a:rPr lang="es-CO" b="1" dirty="0" smtClean="0"/>
              <a:t>la valoración activa y el acompañamiento a las mujeres como portadoras de la sostenibilidad familiar.</a:t>
            </a:r>
          </a:p>
        </p:txBody>
      </p:sp>
      <p:pic>
        <p:nvPicPr>
          <p:cNvPr id="6" name="Picture 2" descr="C:\Users\MI TRABAJO\Documents\FOTOS DE LUIS\FOTOS ACADISP 070.jpg"/>
          <p:cNvPicPr>
            <a:picLocks noChangeAspect="1" noChangeArrowheads="1"/>
          </p:cNvPicPr>
          <p:nvPr/>
        </p:nvPicPr>
        <p:blipFill>
          <a:blip r:embed="rId3" cstate="print"/>
          <a:srcRect l="7736" b="11063"/>
          <a:stretch>
            <a:fillRect/>
          </a:stretch>
        </p:blipFill>
        <p:spPr bwMode="auto">
          <a:xfrm rot="1336316">
            <a:off x="3636163" y="3098813"/>
            <a:ext cx="4844423" cy="3502312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is imágenes\PAISAJE\JUNIO2009 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1691680" y="692696"/>
            <a:ext cx="70212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000" b="1" dirty="0" smtClean="0"/>
              <a:t>-  Encuentro permanente con el otro como hermano.</a:t>
            </a:r>
          </a:p>
          <a:p>
            <a:pPr algn="just"/>
            <a:r>
              <a:rPr lang="es-CO" sz="2000" b="1" dirty="0" smtClean="0"/>
              <a:t>- </a:t>
            </a:r>
            <a:r>
              <a:rPr lang="es-ES" sz="2000" b="1" dirty="0" smtClean="0"/>
              <a:t>Compromiso y trabajo compartido, </a:t>
            </a:r>
            <a:r>
              <a:rPr lang="es-CO" sz="2000" b="1" dirty="0" smtClean="0"/>
              <a:t>reflexión y evaluación.</a:t>
            </a:r>
          </a:p>
          <a:p>
            <a:pPr algn="just"/>
            <a:r>
              <a:rPr lang="es-CO" sz="2000" b="1" dirty="0" smtClean="0"/>
              <a:t>- Encontrar personas que han mejorado y han cambiado su forma de          vida.</a:t>
            </a:r>
            <a:endParaRPr lang="es-ES" sz="2000" b="1" dirty="0" smtClean="0"/>
          </a:p>
          <a:p>
            <a:pPr algn="just">
              <a:buFontTx/>
              <a:buChar char="-"/>
            </a:pPr>
            <a:r>
              <a:rPr lang="es-ES" sz="2000" b="1" dirty="0" smtClean="0"/>
              <a:t>  Relaciones de apoyo y cercanía.</a:t>
            </a:r>
            <a:endParaRPr lang="es-ES" sz="2400" b="1" dirty="0" smtClean="0"/>
          </a:p>
          <a:p>
            <a:pPr algn="just"/>
            <a:r>
              <a:rPr lang="es-CO" sz="2000" b="1" dirty="0" smtClean="0"/>
              <a:t>- Acompañamiento a las juntas de acción comunal, sentido de pertenencia a ACADISP.</a:t>
            </a:r>
          </a:p>
          <a:p>
            <a:pPr algn="just"/>
            <a:r>
              <a:rPr lang="es-CO" sz="2000" b="1" dirty="0" smtClean="0"/>
              <a:t>- Actividades comunitarias como vivencia de mi compromiso cristiano.</a:t>
            </a:r>
          </a:p>
          <a:p>
            <a:pPr algn="just"/>
            <a:r>
              <a:rPr lang="es-CO" sz="2000" b="1" dirty="0" smtClean="0"/>
              <a:t>- La formación integral de los individuos.</a:t>
            </a:r>
          </a:p>
          <a:p>
            <a:pPr>
              <a:buFontTx/>
              <a:buChar char="-"/>
            </a:pPr>
            <a:endParaRPr lang="es-ES" sz="2400" b="1" dirty="0" smtClean="0"/>
          </a:p>
        </p:txBody>
      </p:sp>
      <p:sp>
        <p:nvSpPr>
          <p:cNvPr id="4" name="3 CuadroTexto"/>
          <p:cNvSpPr txBox="1"/>
          <p:nvPr/>
        </p:nvSpPr>
        <p:spPr>
          <a:xfrm>
            <a:off x="1123949" y="188640"/>
            <a:ext cx="6925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Luces y sombras de la experiencia vivida:</a:t>
            </a:r>
          </a:p>
        </p:txBody>
      </p:sp>
      <p:sp>
        <p:nvSpPr>
          <p:cNvPr id="5" name="4 Rectángulo"/>
          <p:cNvSpPr/>
          <p:nvPr/>
        </p:nvSpPr>
        <p:spPr>
          <a:xfrm rot="19309887">
            <a:off x="-35820" y="1136478"/>
            <a:ext cx="19887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uces</a:t>
            </a:r>
            <a:endParaRPr lang="es-E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I TRABAJO\Documents\FOTOS DE LUIS\FOTOS ACADISP 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419" y="-27384"/>
            <a:ext cx="9183001" cy="6885384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 rot="19032313">
            <a:off x="-94724" y="1179919"/>
            <a:ext cx="30680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solidFill>
                  <a:srgbClr val="B2B2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Sombras</a:t>
            </a:r>
            <a:endParaRPr lang="es-ES" sz="5400" b="1" cap="none" spc="0" dirty="0">
              <a:ln w="11430"/>
              <a:solidFill>
                <a:srgbClr val="B2B2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347864" y="404664"/>
            <a:ext cx="5472608" cy="4288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 smtClean="0">
                <a:solidFill>
                  <a:schemeClr val="bg2">
                    <a:lumMod val="10000"/>
                  </a:schemeClr>
                </a:solidFill>
              </a:rPr>
              <a:t>Afectar las relaciones fraternas al asumir como propios los problemas que viven las personas, </a:t>
            </a:r>
          </a:p>
          <a:p>
            <a:pPr algn="just"/>
            <a:r>
              <a:rPr lang="es-CO" sz="2000" b="1" dirty="0" smtClean="0">
                <a:solidFill>
                  <a:schemeClr val="bg2">
                    <a:lumMod val="10000"/>
                  </a:schemeClr>
                </a:solidFill>
              </a:rPr>
              <a:t>Las críticas destructivas de  grupos espiritualistas que existen en la Iglesia que a veces  nos hacen desvalorar lo nuestro. </a:t>
            </a:r>
          </a:p>
          <a:p>
            <a:pPr algn="just"/>
            <a:r>
              <a:rPr lang="es-CO" sz="2000" b="1" dirty="0" smtClean="0">
                <a:solidFill>
                  <a:schemeClr val="bg2">
                    <a:lumMod val="10000"/>
                  </a:schemeClr>
                </a:solidFill>
              </a:rPr>
              <a:t>El no poder hacer incidencia en varias comunidades por falta de un plan integral y de un equipo más comprometido. No tener el tiempo, los recursos, las herramientas, ni el talento suficiente para poder persuadir y acompañar a otros.</a:t>
            </a:r>
          </a:p>
          <a:p>
            <a:pPr algn="just"/>
            <a:endParaRPr lang="es-CO" sz="20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endParaRPr lang="es-CO" sz="28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275856" y="4653136"/>
            <a:ext cx="56886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000" dirty="0" smtClean="0">
                <a:solidFill>
                  <a:schemeClr val="bg1"/>
                </a:solidFill>
              </a:rPr>
              <a:t>El sistema capitalista opaca y oculta nuestra propuesta de hermandad.</a:t>
            </a:r>
          </a:p>
          <a:p>
            <a:pPr algn="just"/>
            <a:r>
              <a:rPr lang="es-CO" sz="2000" dirty="0" smtClean="0">
                <a:solidFill>
                  <a:schemeClr val="bg1"/>
                </a:solidFill>
              </a:rPr>
              <a:t>El cambio permanente de programas de evangelización.</a:t>
            </a:r>
          </a:p>
          <a:p>
            <a:pPr algn="just"/>
            <a:r>
              <a:rPr lang="es-CO" sz="2000" dirty="0" smtClean="0">
                <a:solidFill>
                  <a:schemeClr val="bg1"/>
                </a:solidFill>
              </a:rPr>
              <a:t>La falta de profundización en las catequesis sacramentales.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I TRABAJO\Documents\Fotos Corpus Cristi\DSC00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204515" cy="6903386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95536" y="3212976"/>
            <a:ext cx="8229600" cy="3555776"/>
          </a:xfrm>
        </p:spPr>
        <p:txBody>
          <a:bodyPr>
            <a:normAutofit fontScale="92500"/>
          </a:bodyPr>
          <a:lstStyle/>
          <a:p>
            <a:pPr algn="just"/>
            <a:r>
              <a:rPr lang="es-CO" sz="2400" b="1" dirty="0" smtClean="0">
                <a:ln>
                  <a:solidFill>
                    <a:srgbClr val="FF0000"/>
                  </a:solidFill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Mantener la producción limpia y diversificada.</a:t>
            </a:r>
          </a:p>
          <a:p>
            <a:pPr algn="just"/>
            <a:r>
              <a:rPr lang="es-CO" sz="2400" b="1" dirty="0" smtClean="0">
                <a:ln>
                  <a:solidFill>
                    <a:srgbClr val="FF0000"/>
                  </a:solidFill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Buscar mercadeo y sostenibilidad de precios de los productos agrícolas que producimos. Mantener un punto de venta. </a:t>
            </a:r>
          </a:p>
          <a:p>
            <a:pPr algn="just"/>
            <a:r>
              <a:rPr lang="es-CO" sz="2400" b="1" dirty="0" smtClean="0">
                <a:ln>
                  <a:solidFill>
                    <a:srgbClr val="FF0000"/>
                  </a:solidFill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Defensa y promoción integral de la vida,  conciencia de los DDHH.</a:t>
            </a:r>
          </a:p>
          <a:p>
            <a:pPr algn="just"/>
            <a:r>
              <a:rPr lang="es-CO" sz="2400" b="1" dirty="0" smtClean="0">
                <a:ln>
                  <a:solidFill>
                    <a:srgbClr val="FF0000"/>
                  </a:solidFill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Fortalecer y acompañar el proceso del SEPASVI dentro del Plan diocesano de pastoral. </a:t>
            </a:r>
          </a:p>
          <a:p>
            <a:pPr algn="just"/>
            <a:r>
              <a:rPr lang="es-CO" sz="2400" b="1" dirty="0" smtClean="0">
                <a:ln>
                  <a:solidFill>
                    <a:srgbClr val="FF0000"/>
                  </a:solidFill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Fortalecer los procesos de trabajo en red y los intercambios de semillas y de saberes.</a:t>
            </a:r>
            <a:endParaRPr lang="es-CO" sz="2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23528" y="266348"/>
            <a:ext cx="8501122" cy="714380"/>
          </a:xfrm>
        </p:spPr>
        <p:txBody>
          <a:bodyPr>
            <a:normAutofit fontScale="90000"/>
          </a:bodyPr>
          <a:lstStyle/>
          <a:p>
            <a:r>
              <a:rPr lang="es-CO" sz="3200" dirty="0" smtClean="0">
                <a:ln>
                  <a:solidFill>
                    <a:srgbClr val="FFCC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4. </a:t>
            </a:r>
            <a:r>
              <a:rPr lang="es-CO" sz="3200" dirty="0" err="1" smtClean="0">
                <a:ln>
                  <a:solidFill>
                    <a:srgbClr val="FFCC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ProyectoS</a:t>
            </a:r>
            <a:r>
              <a:rPr lang="es-CO" sz="3200" dirty="0" smtClean="0">
                <a:ln>
                  <a:solidFill>
                    <a:srgbClr val="FFCC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 en los que estamos implicados</a:t>
            </a:r>
            <a:endParaRPr lang="es-CO" sz="3200" dirty="0">
              <a:ln>
                <a:solidFill>
                  <a:srgbClr val="FFCC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I TRABAJO\Documents\FOTOS DE LUIS\FOTOS ACADISP 122.jpg"/>
          <p:cNvPicPr>
            <a:picLocks noChangeAspect="1" noChangeArrowheads="1"/>
          </p:cNvPicPr>
          <p:nvPr/>
        </p:nvPicPr>
        <p:blipFill>
          <a:blip r:embed="rId2" cstate="print"/>
          <a:srcRect t="15023"/>
          <a:stretch>
            <a:fillRect/>
          </a:stretch>
        </p:blipFill>
        <p:spPr bwMode="auto">
          <a:xfrm>
            <a:off x="4355976" y="188640"/>
            <a:ext cx="4536504" cy="5139953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79512" y="332656"/>
            <a:ext cx="4176464" cy="4824536"/>
          </a:xfrm>
        </p:spPr>
        <p:txBody>
          <a:bodyPr>
            <a:normAutofit lnSpcReduction="10000"/>
          </a:bodyPr>
          <a:lstStyle/>
          <a:p>
            <a:r>
              <a:rPr lang="es-CO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Hacer el ejercicio de vivir en comunidad en la finca que tiene la organización (Acadisp)</a:t>
            </a:r>
          </a:p>
          <a:p>
            <a:r>
              <a:rPr lang="es-CO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Posicionar y proponer el pensamiento campesino como un sistema de sostenibilidad en el continente</a:t>
            </a:r>
          </a:p>
          <a:p>
            <a:r>
              <a:rPr lang="es-CO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los campesinos reconozcamos y busquemos la identidad campesina y la defensa del territorio.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9512" y="5445224"/>
            <a:ext cx="878497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4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Iluminados por la Palabra de Dios y desde la espiritualidad concepcionista buscamos que la acción transformadora sea una realidad  en las situaciones concretas que vivimos.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moraima\Escritorio\elenita fotos\DSC04281.JPG"/>
          <p:cNvPicPr>
            <a:picLocks noChangeAspect="1" noChangeArrowheads="1"/>
          </p:cNvPicPr>
          <p:nvPr/>
        </p:nvPicPr>
        <p:blipFill>
          <a:blip r:embed="rId3" cstate="print">
            <a:lum bright="-40000" contrast="-10000"/>
          </a:blip>
          <a:stretch>
            <a:fillRect/>
          </a:stretch>
        </p:blipFill>
        <p:spPr bwMode="auto">
          <a:xfrm>
            <a:off x="-36512" y="-27384"/>
            <a:ext cx="9181407" cy="688709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38000"/>
              </a:srgbClr>
            </a:outerShdw>
          </a:effectLst>
        </p:spPr>
      </p:pic>
      <p:sp>
        <p:nvSpPr>
          <p:cNvPr id="3" name="2 Rectángulo"/>
          <p:cNvSpPr/>
          <p:nvPr/>
        </p:nvSpPr>
        <p:spPr>
          <a:xfrm>
            <a:off x="179512" y="692696"/>
            <a:ext cx="878497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b="1" dirty="0" smtClean="0">
              <a:solidFill>
                <a:srgbClr val="FFFF00"/>
              </a:solidFill>
            </a:endParaRPr>
          </a:p>
          <a:p>
            <a:r>
              <a:rPr lang="es-ES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gente y las organizaciones con quienes trabajamos, valoran la  responsabilidad , el servicio y la disponibilidad.</a:t>
            </a:r>
          </a:p>
          <a:p>
            <a:endParaRPr lang="es-ES" sz="20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-Iniciativas de paz que se han logrado forjar con comunidades vulneradas, gracias a esta acción aun en medio de situaciones tan difíciles. </a:t>
            </a:r>
          </a:p>
          <a:p>
            <a:pPr algn="just"/>
            <a:endParaRPr lang="es-ES" sz="20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-El apoyo y la confianza de la comunidad MIC, del Señor Obispo y algunos párrocos en el trabajo del SEPASVI </a:t>
            </a: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en </a:t>
            </a: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capacidad de los laicos para asumir la dirección de la Pastoral.</a:t>
            </a:r>
          </a:p>
          <a:p>
            <a:endParaRPr lang="es-ES" sz="20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equipo de laicos  formado y comprometido con la Pastoral Social.</a:t>
            </a:r>
            <a:r>
              <a:rPr lang="es-CO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just"/>
            <a:endParaRPr lang="es-CO" sz="20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s-CO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 </a:t>
            </a:r>
            <a:r>
              <a:rPr lang="es-CO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valorar las pequeñas acciones que se hacen con responsabilidad.</a:t>
            </a:r>
          </a:p>
          <a:p>
            <a:pPr algn="just"/>
            <a:endParaRPr lang="es-CO" sz="20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s-CO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Trabajo conjunto con otros grupos, organizaciones e </a:t>
            </a:r>
            <a:r>
              <a:rPr lang="es-CO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instituciones presentes en las zonas.</a:t>
            </a:r>
            <a:endParaRPr lang="es-ES" b="1" dirty="0" smtClean="0">
              <a:solidFill>
                <a:srgbClr val="FFFF00"/>
              </a:solidFill>
            </a:endParaRPr>
          </a:p>
          <a:p>
            <a:endParaRPr lang="es-ES" b="1" dirty="0" smtClean="0">
              <a:solidFill>
                <a:srgbClr val="FFFF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0" y="188640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FORTALEZAS: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148064" y="692696"/>
            <a:ext cx="381642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sz="1600" dirty="0" smtClean="0"/>
          </a:p>
          <a:p>
            <a:pPr algn="just"/>
            <a:endParaRPr lang="es-ES" sz="1600" dirty="0" smtClean="0"/>
          </a:p>
          <a:p>
            <a:pPr algn="just">
              <a:buFontTx/>
              <a:buChar char="-"/>
            </a:pPr>
            <a:r>
              <a:rPr lang="es-ES" sz="1600" b="1" dirty="0" smtClean="0"/>
              <a:t>En algunos párrocos no hay una plena claridad del ser y que hacer de la Pastoral Social y de la necesidad de su existencia en la parroquia. </a:t>
            </a:r>
          </a:p>
          <a:p>
            <a:pPr algn="just"/>
            <a:endParaRPr lang="es-ES" sz="1600" b="1" dirty="0" smtClean="0"/>
          </a:p>
          <a:p>
            <a:pPr algn="just">
              <a:buFontTx/>
              <a:buChar char="-"/>
            </a:pPr>
            <a:r>
              <a:rPr lang="es-ES" sz="1600" b="1" dirty="0" smtClean="0"/>
              <a:t>La zozobra e incertidumbre que genera la situación de inseguridad y orden público.</a:t>
            </a:r>
          </a:p>
          <a:p>
            <a:pPr algn="just"/>
            <a:endParaRPr lang="es-ES" sz="1600" b="1" dirty="0" smtClean="0"/>
          </a:p>
          <a:p>
            <a:pPr algn="just"/>
            <a:r>
              <a:rPr lang="es-ES" sz="1600" b="1" dirty="0" smtClean="0"/>
              <a:t>-La dependencia de la gente muchas veces generada por programas del Estado, hace que los procesos de organización que promovemos sean muy lentos.</a:t>
            </a:r>
          </a:p>
          <a:p>
            <a:pPr algn="just"/>
            <a:endParaRPr lang="es-ES" sz="1600" b="1" dirty="0" smtClean="0"/>
          </a:p>
          <a:p>
            <a:pPr algn="just">
              <a:buFontTx/>
              <a:buChar char="-"/>
            </a:pPr>
            <a:r>
              <a:rPr lang="es-ES" sz="1600" b="1" dirty="0" smtClean="0"/>
              <a:t>La misión y el carisma de las MIC es identificado como SEPASVI.</a:t>
            </a:r>
          </a:p>
          <a:p>
            <a:pPr algn="just"/>
            <a:endParaRPr lang="es-ES" sz="1600" b="1" dirty="0" smtClean="0"/>
          </a:p>
          <a:p>
            <a:pPr algn="just">
              <a:buFontTx/>
              <a:buChar char="-"/>
            </a:pPr>
            <a:r>
              <a:rPr lang="es-ES" sz="1600" b="1" dirty="0" smtClean="0"/>
              <a:t>Nos falta más conocimiento y comunicación entre los laicos que trabajamos de la mano con las MIC en Colombia.</a:t>
            </a:r>
          </a:p>
          <a:p>
            <a:pPr algn="just"/>
            <a:endParaRPr lang="es-ES" sz="1600" b="1" dirty="0" smtClean="0"/>
          </a:p>
        </p:txBody>
      </p:sp>
      <p:pic>
        <p:nvPicPr>
          <p:cNvPr id="11266" name="Picture 2" descr="C:\Documents and Settings\moraima\Escritorio\elenita fotos\DSC04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922920" y="859024"/>
            <a:ext cx="6885384" cy="5112568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5724128" y="260648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prstClr val="black"/>
                </a:solidFill>
              </a:rPr>
              <a:t>DEBILIDADES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5536" y="692696"/>
            <a:ext cx="44709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solidFill>
                  <a:srgbClr val="00B050"/>
                </a:solidFill>
              </a:rPr>
              <a:t>-</a:t>
            </a:r>
            <a:r>
              <a:rPr lang="es-ES" b="1" dirty="0" smtClean="0">
                <a:solidFill>
                  <a:srgbClr val="00B050"/>
                </a:solidFill>
              </a:rPr>
              <a:t>Mayor inserción de la comunidad y el equipo en el trabajo parroquial para llegar a más personas.</a:t>
            </a:r>
          </a:p>
          <a:p>
            <a:pPr algn="just"/>
            <a:endParaRPr lang="es-ES" b="1" dirty="0" smtClean="0">
              <a:solidFill>
                <a:srgbClr val="00B050"/>
              </a:solidFill>
            </a:endParaRPr>
          </a:p>
          <a:p>
            <a:pPr algn="just">
              <a:buFontTx/>
              <a:buChar char="-"/>
            </a:pPr>
            <a:r>
              <a:rPr lang="es-ES" b="1" dirty="0" smtClean="0">
                <a:solidFill>
                  <a:srgbClr val="00B050"/>
                </a:solidFill>
              </a:rPr>
              <a:t>Trabajo de autofinanciación que permita una acción evangelizadora más ágil  y con mayor disponibilidad de tiempo para dedicarlo al acompañamiento de las comunidades.</a:t>
            </a:r>
          </a:p>
        </p:txBody>
      </p:sp>
      <p:pic>
        <p:nvPicPr>
          <p:cNvPr id="12290" name="Picture 2" descr="D:\Mis imágenes\PAISAJE\NARIÑO (15).jpg"/>
          <p:cNvPicPr>
            <a:picLocks noChangeAspect="1" noChangeArrowheads="1"/>
          </p:cNvPicPr>
          <p:nvPr/>
        </p:nvPicPr>
        <p:blipFill>
          <a:blip r:embed="rId3" cstate="print"/>
          <a:srcRect l="19124"/>
          <a:stretch>
            <a:fillRect/>
          </a:stretch>
        </p:blipFill>
        <p:spPr bwMode="auto">
          <a:xfrm>
            <a:off x="5004048" y="-27384"/>
            <a:ext cx="4176464" cy="6885384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539552" y="61396"/>
            <a:ext cx="2232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2800" b="1" dirty="0" smtClean="0">
                <a:solidFill>
                  <a:srgbClr val="008000"/>
                </a:solidFill>
              </a:rPr>
              <a:t>INICIATIVAS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95536" y="407707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Tx/>
              <a:buChar char="-"/>
            </a:pPr>
            <a:r>
              <a:rPr lang="es-ES" b="1" dirty="0" smtClean="0">
                <a:solidFill>
                  <a:srgbClr val="FF0000"/>
                </a:solidFill>
              </a:rPr>
              <a:t>Elaborar y gestionar proyectos de autofinanciación para el sostenimiento de la Pastoral laical desde las MIC.</a:t>
            </a:r>
          </a:p>
          <a:p>
            <a:pPr algn="just"/>
            <a:endParaRPr lang="es-ES" b="1" dirty="0" smtClean="0">
              <a:solidFill>
                <a:srgbClr val="FF0000"/>
              </a:solidFill>
            </a:endParaRPr>
          </a:p>
          <a:p>
            <a:pPr algn="just">
              <a:buFontTx/>
              <a:buChar char="-"/>
            </a:pPr>
            <a:r>
              <a:rPr lang="es-ES" b="1" dirty="0" smtClean="0">
                <a:solidFill>
                  <a:srgbClr val="FF0000"/>
                </a:solidFill>
              </a:rPr>
              <a:t>Tener un proceso de formación personal y Pastoral desde el carisma MIC y las acciones que se realizan.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67544" y="3371334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800" b="1" dirty="0" smtClean="0">
                <a:solidFill>
                  <a:srgbClr val="FF0000"/>
                </a:solidFill>
              </a:rPr>
              <a:t>PROPUESTAS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SCN03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683568" y="3861048"/>
            <a:ext cx="8172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sz="2800" dirty="0" smtClean="0">
              <a:solidFill>
                <a:schemeClr val="bg1"/>
              </a:solidFill>
            </a:endParaRPr>
          </a:p>
          <a:p>
            <a:pPr algn="just">
              <a:buFontTx/>
              <a:buChar char="-"/>
            </a:pPr>
            <a:r>
              <a:rPr lang="es-ES" sz="2800" b="1" dirty="0" smtClean="0">
                <a:solidFill>
                  <a:schemeClr val="bg1"/>
                </a:solidFill>
              </a:rPr>
              <a:t>Consolidación de  la comunidad de laicos MIC.</a:t>
            </a:r>
          </a:p>
          <a:p>
            <a:pPr algn="just">
              <a:buFontTx/>
              <a:buChar char="-"/>
            </a:pPr>
            <a:r>
              <a:rPr lang="es-C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Continuar </a:t>
            </a:r>
            <a:r>
              <a:rPr lang="es-C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trabajando para </a:t>
            </a:r>
            <a:r>
              <a:rPr lang="es-C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reivindicar y posicionar el trabajo de personas humildes </a:t>
            </a:r>
            <a:r>
              <a:rPr lang="es-C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como: </a:t>
            </a:r>
            <a:r>
              <a:rPr lang="es-CO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madres cabezas de hogar, campesinos que han mantenido su identidad, indígenas y afro descendientes.</a:t>
            </a:r>
            <a:endParaRPr lang="es-ES" sz="2800" b="1" dirty="0" smtClean="0">
              <a:solidFill>
                <a:schemeClr val="bg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9512" y="188640"/>
            <a:ext cx="4536504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sz="3600" b="1" dirty="0" smtClean="0">
                <a:solidFill>
                  <a:schemeClr val="bg1"/>
                </a:solidFill>
              </a:rPr>
              <a:t>SUEÑOS DE FUTURO</a:t>
            </a:r>
            <a:endParaRPr lang="es-ES" sz="2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23 Imagen" descr="C:\Users\Usuario\Desktop\FAMIL GRANJAS INTEGRALES COMPROMISO\AGROMINERO - ANDES SOTOMAYOR\Fincas Demost Agrominero MU Feb 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38" y="0"/>
            <a:ext cx="3357562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 descr="F:\fotos varias 2010\fotos varias 2010 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931172">
            <a:off x="4006850" y="731838"/>
            <a:ext cx="2541588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F:\fotos varias 2010\fotos varias 2010 092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8300" y="4049713"/>
            <a:ext cx="242570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 redondeado"/>
          <p:cNvSpPr/>
          <p:nvPr/>
        </p:nvSpPr>
        <p:spPr>
          <a:xfrm>
            <a:off x="142844" y="214290"/>
            <a:ext cx="6143668" cy="7858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COLOMBIA ES UN PAÍS </a:t>
            </a:r>
          </a:p>
          <a:p>
            <a:pPr algn="ctr">
              <a:defRPr/>
            </a:pPr>
            <a:r>
              <a:rPr lang="es-E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PLURIÉTNICO Y PLURICULTURAL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2357422" y="2000240"/>
            <a:ext cx="1714512" cy="92869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b="1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Trabajadores pero poco emprendedores, dependientes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2357422" y="1142984"/>
            <a:ext cx="1714511" cy="71438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b="1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Acogedores, atentos y cariñosos 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2357422" y="3071810"/>
            <a:ext cx="1714512" cy="78581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b="1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Religiosos -as, festivos -as,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resistentes ante el dolor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2357422" y="4000504"/>
            <a:ext cx="1714512" cy="121444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b="1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Campesinos –as </a:t>
            </a:r>
          </a:p>
          <a:p>
            <a:pPr algn="ctr">
              <a:defRPr/>
            </a:pPr>
            <a:r>
              <a:rPr lang="es-ES" sz="1400" b="1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Desplazados, viudas, huérfanos –as, jóvenes y niños -as</a:t>
            </a:r>
          </a:p>
        </p:txBody>
      </p:sp>
      <p:sp>
        <p:nvSpPr>
          <p:cNvPr id="25622" name="Line 54"/>
          <p:cNvSpPr>
            <a:spLocks noChangeShapeType="1"/>
          </p:cNvSpPr>
          <p:nvPr/>
        </p:nvSpPr>
        <p:spPr bwMode="auto">
          <a:xfrm flipV="1">
            <a:off x="1714500" y="1428750"/>
            <a:ext cx="642938" cy="928688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5623" name="Line 55"/>
          <p:cNvSpPr>
            <a:spLocks noChangeShapeType="1"/>
          </p:cNvSpPr>
          <p:nvPr/>
        </p:nvSpPr>
        <p:spPr bwMode="auto">
          <a:xfrm flipV="1">
            <a:off x="1928813" y="2500313"/>
            <a:ext cx="428625" cy="500062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5624" name="Line 56"/>
          <p:cNvSpPr>
            <a:spLocks noChangeShapeType="1"/>
          </p:cNvSpPr>
          <p:nvPr/>
        </p:nvSpPr>
        <p:spPr bwMode="auto">
          <a:xfrm>
            <a:off x="1928813" y="3214688"/>
            <a:ext cx="428625" cy="142875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5625" name="Line 56"/>
          <p:cNvSpPr>
            <a:spLocks noChangeShapeType="1"/>
          </p:cNvSpPr>
          <p:nvPr/>
        </p:nvSpPr>
        <p:spPr bwMode="auto">
          <a:xfrm>
            <a:off x="2000250" y="3500438"/>
            <a:ext cx="357188" cy="785812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5626" name="Line 56"/>
          <p:cNvSpPr>
            <a:spLocks noChangeShapeType="1"/>
          </p:cNvSpPr>
          <p:nvPr/>
        </p:nvSpPr>
        <p:spPr bwMode="auto">
          <a:xfrm>
            <a:off x="1928813" y="3857625"/>
            <a:ext cx="428625" cy="1643063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2" name="11 Rectángulo redondeado"/>
          <p:cNvSpPr/>
          <p:nvPr/>
        </p:nvSpPr>
        <p:spPr>
          <a:xfrm>
            <a:off x="0" y="2071678"/>
            <a:ext cx="2071670" cy="185738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28600" indent="-228600" algn="ctr">
              <a:defRPr/>
            </a:pPr>
            <a:r>
              <a:rPr lang="es-ES" b="1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Características de </a:t>
            </a:r>
            <a:r>
              <a:rPr lang="es-ES" b="1" dirty="0" smtClean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nuestra gente</a:t>
            </a:r>
            <a:endParaRPr lang="es-ES" b="1" dirty="0">
              <a:solidFill>
                <a:schemeClr val="tx1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2357422" y="5357826"/>
            <a:ext cx="1643074" cy="100013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b="1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Líderes y lideresas comprometidos -as</a:t>
            </a:r>
          </a:p>
        </p:txBody>
      </p:sp>
      <p:sp>
        <p:nvSpPr>
          <p:cNvPr id="15" name="14 Elipse"/>
          <p:cNvSpPr/>
          <p:nvPr/>
        </p:nvSpPr>
        <p:spPr>
          <a:xfrm>
            <a:off x="-142875" y="4071938"/>
            <a:ext cx="2428875" cy="2000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POBRES VÍCTIMAS</a:t>
            </a:r>
          </a:p>
          <a:p>
            <a:pPr algn="ctr">
              <a:defRPr/>
            </a:pP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CONFLICTO SOCIAL</a:t>
            </a:r>
          </a:p>
        </p:txBody>
      </p:sp>
      <p:pic>
        <p:nvPicPr>
          <p:cNvPr id="37899" name="Picture 11" descr="D:\Pictures\El Decio\Decio Palacio Jordán Abril2009\100_14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3" y="2286000"/>
            <a:ext cx="27146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 descr="niño providenc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095248">
            <a:off x="5951538" y="2184400"/>
            <a:ext cx="2390775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 descr="C:\Users\Usuario\Desktop\MIC BGTA\septiembre 20\mateonegritos 0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500" y="2000250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casa de la juventud 2 24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4813" y="4852988"/>
            <a:ext cx="2643187" cy="200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1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5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8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2" grpId="0" animBg="1"/>
      <p:bldP spid="25623" grpId="0" animBg="1"/>
      <p:bldP spid="25624" grpId="0" animBg="1"/>
      <p:bldP spid="25625" grpId="0" animBg="1"/>
      <p:bldP spid="25626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fotos varias 2010\fotos varias 2010 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-1"/>
            <a:ext cx="8748464" cy="6868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1907704" y="4653136"/>
            <a:ext cx="50988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GRACIAS!!!!!!</a:t>
            </a:r>
            <a:endParaRPr lang="es-ES" sz="72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3 Imagen" descr="Pedregosa MU 2009 1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 redondeado"/>
          <p:cNvSpPr/>
          <p:nvPr/>
        </p:nvSpPr>
        <p:spPr>
          <a:xfrm>
            <a:off x="5500694" y="1571612"/>
            <a:ext cx="1714512" cy="114300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1. Conflicto armado y crisis humanitaria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5572132" y="4214818"/>
            <a:ext cx="1714512" cy="114300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3. Exclusión social y pobreza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5572132" y="2928934"/>
            <a:ext cx="1714512" cy="114300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2. Conflictos por la tierra y el territorio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5572132" y="5500702"/>
            <a:ext cx="1714512" cy="114300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4. </a:t>
            </a:r>
            <a:r>
              <a:rPr lang="es-ES" sz="1400" dirty="0" err="1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Mov</a:t>
            </a:r>
            <a:r>
              <a:rPr lang="es-ES" sz="1400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. Sociales y Construcción de paz </a:t>
            </a:r>
          </a:p>
        </p:txBody>
      </p:sp>
      <p:grpSp>
        <p:nvGrpSpPr>
          <p:cNvPr id="2" name="11 Grupo"/>
          <p:cNvGrpSpPr>
            <a:grpSpLocks/>
          </p:cNvGrpSpPr>
          <p:nvPr/>
        </p:nvGrpSpPr>
        <p:grpSpPr bwMode="auto">
          <a:xfrm>
            <a:off x="0" y="2571750"/>
            <a:ext cx="2428875" cy="2497138"/>
            <a:chOff x="2430353" y="2284774"/>
            <a:chExt cx="2195698" cy="1121664"/>
          </a:xfrm>
        </p:grpSpPr>
        <p:grpSp>
          <p:nvGrpSpPr>
            <p:cNvPr id="3" name="12 Rectángulo redondeado"/>
            <p:cNvGrpSpPr>
              <a:grpSpLocks/>
            </p:cNvGrpSpPr>
            <p:nvPr/>
          </p:nvGrpSpPr>
          <p:grpSpPr bwMode="auto">
            <a:xfrm>
              <a:off x="2492451" y="2284774"/>
              <a:ext cx="2133600" cy="1121664"/>
              <a:chOff x="828372" y="1103376"/>
              <a:chExt cx="2133600" cy="1121664"/>
            </a:xfrm>
          </p:grpSpPr>
          <p:pic>
            <p:nvPicPr>
              <p:cNvPr id="16424" name="12 Rectángulo redondeado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28372" y="1103376"/>
                <a:ext cx="2133600" cy="112166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16425" name="Text Box 32"/>
              <p:cNvSpPr txBox="1">
                <a:spLocks noChangeArrowheads="1"/>
              </p:cNvSpPr>
              <p:nvPr/>
            </p:nvSpPr>
            <p:spPr bwMode="auto">
              <a:xfrm>
                <a:off x="888990" y="1192049"/>
                <a:ext cx="1960618" cy="95073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sp>
          <p:nvSpPr>
            <p:cNvPr id="16423" name="13 Rectángulo"/>
            <p:cNvSpPr>
              <a:spLocks noChangeArrowheads="1"/>
            </p:cNvSpPr>
            <p:nvPr/>
          </p:nvSpPr>
          <p:spPr bwMode="auto">
            <a:xfrm>
              <a:off x="2430353" y="2353961"/>
              <a:ext cx="1960618" cy="9507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</a:pPr>
              <a:r>
                <a:rPr lang="es-ES" sz="3200" b="1">
                  <a:latin typeface="Calibri" pitchFamily="34" charset="0"/>
                </a:rPr>
                <a:t>Ausencia del Estado Social de Derecho</a:t>
              </a:r>
            </a:p>
          </p:txBody>
        </p:sp>
      </p:grpSp>
      <p:sp>
        <p:nvSpPr>
          <p:cNvPr id="2076" name="Line 54"/>
          <p:cNvSpPr>
            <a:spLocks noChangeShapeType="1"/>
          </p:cNvSpPr>
          <p:nvPr/>
        </p:nvSpPr>
        <p:spPr bwMode="auto">
          <a:xfrm flipV="1">
            <a:off x="2357438" y="2143125"/>
            <a:ext cx="3000375" cy="1571625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77" name="Line 55"/>
          <p:cNvSpPr>
            <a:spLocks noChangeShapeType="1"/>
          </p:cNvSpPr>
          <p:nvPr/>
        </p:nvSpPr>
        <p:spPr bwMode="auto">
          <a:xfrm flipV="1">
            <a:off x="2357438" y="3286125"/>
            <a:ext cx="3000375" cy="428625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078" name="Line 56"/>
          <p:cNvSpPr>
            <a:spLocks noChangeShapeType="1"/>
          </p:cNvSpPr>
          <p:nvPr/>
        </p:nvSpPr>
        <p:spPr bwMode="auto">
          <a:xfrm>
            <a:off x="2428875" y="3714750"/>
            <a:ext cx="3000375" cy="714375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110" name="Line 56"/>
          <p:cNvSpPr>
            <a:spLocks noChangeShapeType="1"/>
          </p:cNvSpPr>
          <p:nvPr/>
        </p:nvSpPr>
        <p:spPr bwMode="auto">
          <a:xfrm>
            <a:off x="2357438" y="3714750"/>
            <a:ext cx="3071812" cy="1928813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4" name="11 Rectángulo redondeado"/>
          <p:cNvGrpSpPr>
            <a:grpSpLocks/>
          </p:cNvGrpSpPr>
          <p:nvPr/>
        </p:nvGrpSpPr>
        <p:grpSpPr bwMode="auto">
          <a:xfrm>
            <a:off x="2928938" y="1357313"/>
            <a:ext cx="2571750" cy="5357812"/>
            <a:chOff x="-38" y="65"/>
            <a:chExt cx="1152" cy="4174"/>
          </a:xfrm>
        </p:grpSpPr>
        <p:pic>
          <p:nvPicPr>
            <p:cNvPr id="16420" name="11 Rectángulo redondeado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8" y="65"/>
              <a:ext cx="1152" cy="4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6421" name="Text Box 67"/>
            <p:cNvSpPr txBox="1">
              <a:spLocks noChangeArrowheads="1"/>
            </p:cNvSpPr>
            <p:nvPr/>
          </p:nvSpPr>
          <p:spPr bwMode="auto">
            <a:xfrm>
              <a:off x="-6" y="228"/>
              <a:ext cx="1065" cy="38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228600" indent="-228600" algn="ctr"/>
              <a:r>
                <a:rPr lang="es-ES" b="1">
                  <a:latin typeface="Comic Sans MS" pitchFamily="66" charset="0"/>
                </a:rPr>
                <a:t>Política de Estado: </a:t>
              </a:r>
            </a:p>
            <a:p>
              <a:pPr marL="228600" indent="-228600" algn="ctr"/>
              <a:r>
                <a:rPr lang="es-ES" b="1">
                  <a:latin typeface="Comic Sans MS" pitchFamily="66" charset="0"/>
                </a:rPr>
                <a:t>SEGURIDAD</a:t>
              </a:r>
            </a:p>
            <a:p>
              <a:pPr marL="228600" indent="-228600" algn="ctr"/>
              <a:r>
                <a:rPr lang="es-ES" b="1">
                  <a:latin typeface="Comic Sans MS" pitchFamily="66" charset="0"/>
                </a:rPr>
                <a:t>DEMOCRÀTICA</a:t>
              </a:r>
            </a:p>
            <a:p>
              <a:pPr marL="228600" indent="-228600" algn="ctr"/>
              <a:r>
                <a:rPr lang="es-ES" b="1">
                  <a:latin typeface="Comic Sans MS" pitchFamily="66" charset="0"/>
                </a:rPr>
                <a:t>=</a:t>
              </a:r>
            </a:p>
            <a:p>
              <a:pPr marL="228600" indent="-228600" algn="ctr"/>
              <a:r>
                <a:rPr lang="es-ES" b="1">
                  <a:latin typeface="Comic Sans MS" pitchFamily="66" charset="0"/>
                </a:rPr>
                <a:t>Recuperación social del territorio, control de vías de transporte, debilitamiento militar de las guerrillas, erradicación de cultivos de uso ilícito, confianza a la inversión extranjera</a:t>
              </a: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1500166" y="285728"/>
            <a:ext cx="6357982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800" dirty="0"/>
              <a:t>NUESTRA  </a:t>
            </a:r>
          </a:p>
          <a:p>
            <a:pPr algn="ctr">
              <a:defRPr/>
            </a:pPr>
            <a:r>
              <a:rPr lang="es-ES" sz="2800" dirty="0"/>
              <a:t>REALIDAD  SOCIAL</a:t>
            </a:r>
          </a:p>
        </p:txBody>
      </p:sp>
      <p:sp>
        <p:nvSpPr>
          <p:cNvPr id="21" name="20 Rectángulo redondeado"/>
          <p:cNvSpPr/>
          <p:nvPr/>
        </p:nvSpPr>
        <p:spPr>
          <a:xfrm>
            <a:off x="7215206" y="1571612"/>
            <a:ext cx="1785950" cy="114300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5. Aumento del pie de fuerza militar y de las armas</a:t>
            </a:r>
          </a:p>
        </p:txBody>
      </p:sp>
      <p:sp>
        <p:nvSpPr>
          <p:cNvPr id="22" name="21 Rectángulo redondeado"/>
          <p:cNvSpPr/>
          <p:nvPr/>
        </p:nvSpPr>
        <p:spPr>
          <a:xfrm>
            <a:off x="7286645" y="2928934"/>
            <a:ext cx="1714512" cy="114300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6. Retaliaciones de los grupos armados por dicha presencia</a:t>
            </a:r>
          </a:p>
        </p:txBody>
      </p:sp>
      <p:sp>
        <p:nvSpPr>
          <p:cNvPr id="23" name="22 Rectángulo redondeado"/>
          <p:cNvSpPr/>
          <p:nvPr/>
        </p:nvSpPr>
        <p:spPr>
          <a:xfrm>
            <a:off x="7286644" y="4214818"/>
            <a:ext cx="1714512" cy="114300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7. Incremento y expansión del narcotráfico </a:t>
            </a:r>
          </a:p>
        </p:txBody>
      </p:sp>
      <p:sp>
        <p:nvSpPr>
          <p:cNvPr id="24" name="23 Rectángulo redondeado"/>
          <p:cNvSpPr/>
          <p:nvPr/>
        </p:nvSpPr>
        <p:spPr>
          <a:xfrm>
            <a:off x="7286644" y="5500702"/>
            <a:ext cx="1714512" cy="114300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1400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8. Posición geoestratégica de la zona con alto grado de riqueza natural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6" grpId="0" animBg="1"/>
      <p:bldP spid="2077" grpId="0" animBg="1"/>
      <p:bldP spid="2078" grpId="0" animBg="1"/>
      <p:bldP spid="21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4" descr="gloria escuela y animadores 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04279">
            <a:off x="4581525" y="3675063"/>
            <a:ext cx="4583113" cy="339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5" descr="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3360738"/>
            <a:ext cx="4662488" cy="3497262"/>
          </a:xfrm>
          <a:noFill/>
        </p:spPr>
      </p:pic>
      <p:pic>
        <p:nvPicPr>
          <p:cNvPr id="1029" name="Picture 7" descr="PICT00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05250" y="0"/>
            <a:ext cx="523875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5542" name="Object 6"/>
          <p:cNvGraphicFramePr>
            <a:graphicFrameLocks noChangeAspect="1"/>
          </p:cNvGraphicFramePr>
          <p:nvPr>
            <p:ph type="title"/>
          </p:nvPr>
        </p:nvGraphicFramePr>
        <p:xfrm>
          <a:off x="323850" y="1196975"/>
          <a:ext cx="2628900" cy="2125663"/>
        </p:xfrm>
        <a:graphic>
          <a:graphicData uri="http://schemas.openxmlformats.org/presentationml/2006/ole">
            <p:oleObj spid="_x0000_s27650" name="Fotografía de Photo Editor" r:id="rId6" imgW="15238095" imgH="11428571" progId="">
              <p:embed/>
            </p:oleObj>
          </a:graphicData>
        </a:graphic>
      </p:graphicFrame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105097" y="214313"/>
            <a:ext cx="41068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CO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Las MIC en Colombia</a:t>
            </a:r>
            <a:endParaRPr lang="es-ES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250825" y="5791200"/>
            <a:ext cx="25209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s-CO" sz="3200" b="1" dirty="0">
                <a:solidFill>
                  <a:srgbClr val="CC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Samaniego</a:t>
            </a:r>
          </a:p>
          <a:p>
            <a:pPr algn="just">
              <a:defRPr/>
            </a:pPr>
            <a:r>
              <a:rPr lang="es-CO" sz="3200" b="1" dirty="0">
                <a:solidFill>
                  <a:srgbClr val="CC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Nariño</a:t>
            </a:r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6443663" y="260350"/>
            <a:ext cx="25193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s-CO" sz="3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Bogotá D C</a:t>
            </a:r>
            <a:endParaRPr lang="es-CO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6697663" y="5791200"/>
            <a:ext cx="24463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s-CO" sz="3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Puerto Asís Putumayo</a:t>
            </a:r>
          </a:p>
        </p:txBody>
      </p:sp>
      <p:pic>
        <p:nvPicPr>
          <p:cNvPr id="27652" name="Picture 4" descr="http://t1.gstatic.com/images?q=tbn:ANd9GcSACp2rCJVnXtK1iM8xAG1_p3C2i-8bV3jeVnG5z89eiaoV9NB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77337" y="980728"/>
            <a:ext cx="3134823" cy="4294056"/>
          </a:xfrm>
          <a:prstGeom prst="rect">
            <a:avLst/>
          </a:prstGeom>
          <a:noFill/>
        </p:spPr>
      </p:pic>
      <p:sp>
        <p:nvSpPr>
          <p:cNvPr id="65552" name="Line 16"/>
          <p:cNvSpPr>
            <a:spLocks noChangeShapeType="1"/>
          </p:cNvSpPr>
          <p:nvPr/>
        </p:nvSpPr>
        <p:spPr bwMode="auto">
          <a:xfrm flipH="1">
            <a:off x="4138960" y="1124272"/>
            <a:ext cx="2881312" cy="19446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65550" name="Line 14"/>
          <p:cNvSpPr>
            <a:spLocks noChangeShapeType="1"/>
          </p:cNvSpPr>
          <p:nvPr/>
        </p:nvSpPr>
        <p:spPr bwMode="auto">
          <a:xfrm flipV="1">
            <a:off x="1690961" y="3717032"/>
            <a:ext cx="1512887" cy="21605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65551" name="Line 15"/>
          <p:cNvSpPr>
            <a:spLocks noChangeShapeType="1"/>
          </p:cNvSpPr>
          <p:nvPr/>
        </p:nvSpPr>
        <p:spPr bwMode="auto">
          <a:xfrm flipH="1" flipV="1">
            <a:off x="3491830" y="4077047"/>
            <a:ext cx="3600450" cy="18002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5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5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4" grpId="0"/>
      <p:bldP spid="65547" grpId="0"/>
      <p:bldP spid="65546" grpId="0"/>
      <p:bldP spid="65552" grpId="0" animBg="1"/>
      <p:bldP spid="65550" grpId="0" animBg="1"/>
      <p:bldP spid="655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 Imagen" descr="Pedregosa MU 2009 0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1 Grupo"/>
          <p:cNvGrpSpPr>
            <a:grpSpLocks/>
          </p:cNvGrpSpPr>
          <p:nvPr/>
        </p:nvGrpSpPr>
        <p:grpSpPr bwMode="auto">
          <a:xfrm>
            <a:off x="1259631" y="0"/>
            <a:ext cx="6883623" cy="785813"/>
            <a:chOff x="2555101" y="1865341"/>
            <a:chExt cx="1836235" cy="1009888"/>
          </a:xfrm>
        </p:grpSpPr>
        <p:sp>
          <p:nvSpPr>
            <p:cNvPr id="5" name="12 Rectángulo redondeado"/>
            <p:cNvSpPr/>
            <p:nvPr/>
          </p:nvSpPr>
          <p:spPr>
            <a:xfrm>
              <a:off x="2600214" y="1865341"/>
              <a:ext cx="1791122" cy="100988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13 Rectángulo"/>
            <p:cNvSpPr/>
            <p:nvPr/>
          </p:nvSpPr>
          <p:spPr>
            <a:xfrm>
              <a:off x="2555101" y="1957150"/>
              <a:ext cx="1800604" cy="8160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780" tIns="17780" rIns="17780" bIns="1778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ES" sz="3200" b="1" dirty="0">
                <a:solidFill>
                  <a:schemeClr val="tx1"/>
                </a:solidFill>
                <a:cs typeface="Arial" charset="0"/>
              </a:endParaRPr>
            </a:p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3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ACCIÓN PASTORAL QUE REALIZAN </a:t>
              </a:r>
              <a:endParaRPr lang="es-E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ES" sz="3200" b="1" dirty="0">
                <a:solidFill>
                  <a:schemeClr val="tx1"/>
                </a:solidFill>
                <a:cs typeface="Arial" charset="0"/>
              </a:endParaRPr>
            </a:p>
          </p:txBody>
        </p:sp>
      </p:grpSp>
      <p:sp>
        <p:nvSpPr>
          <p:cNvPr id="29" name="28 Rectángulo redondeado"/>
          <p:cNvSpPr/>
          <p:nvPr/>
        </p:nvSpPr>
        <p:spPr>
          <a:xfrm>
            <a:off x="0" y="1285875"/>
            <a:ext cx="2500313" cy="1214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b="1" dirty="0">
                <a:latin typeface="Calibri" pitchFamily="34" charset="0"/>
              </a:rPr>
              <a:t>Acompañamiento a campesinos, desplazados -as, mujeres, jóvenes y niños</a:t>
            </a:r>
          </a:p>
        </p:txBody>
      </p:sp>
      <p:sp>
        <p:nvSpPr>
          <p:cNvPr id="31" name="30 Rectángulo redondeado"/>
          <p:cNvSpPr/>
          <p:nvPr/>
        </p:nvSpPr>
        <p:spPr>
          <a:xfrm>
            <a:off x="6643688" y="1000125"/>
            <a:ext cx="2500312" cy="1643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b="1" dirty="0">
                <a:latin typeface="Calibri" pitchFamily="34" charset="0"/>
              </a:rPr>
              <a:t>Participación y animación pastoral: </a:t>
            </a:r>
          </a:p>
          <a:p>
            <a:pPr algn="ctr" defTabSz="124460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b="1" dirty="0">
                <a:latin typeface="Calibri" pitchFamily="34" charset="0"/>
              </a:rPr>
              <a:t>EDAP, EPAP, COPPAS, PPI, ESPAC, SEPASVI, CRC,  Vicaría</a:t>
            </a:r>
          </a:p>
        </p:txBody>
      </p:sp>
      <p:sp>
        <p:nvSpPr>
          <p:cNvPr id="32" name="31 Rectángulo redondeado"/>
          <p:cNvSpPr/>
          <p:nvPr/>
        </p:nvSpPr>
        <p:spPr>
          <a:xfrm>
            <a:off x="6643688" y="5286375"/>
            <a:ext cx="2500312" cy="1214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Organización  y asesoría a grupos asociativos  y de economía solidaria</a:t>
            </a:r>
            <a:endParaRPr lang="es-ES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3" name="32 Rectángulo redondeado"/>
          <p:cNvSpPr/>
          <p:nvPr/>
        </p:nvSpPr>
        <p:spPr>
          <a:xfrm>
            <a:off x="0" y="3286125"/>
            <a:ext cx="2500313" cy="1214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b="1" dirty="0">
                <a:latin typeface="Calibri" pitchFamily="34" charset="0"/>
              </a:rPr>
              <a:t>Formación a catequistas y animadores de la fe</a:t>
            </a:r>
          </a:p>
        </p:txBody>
      </p:sp>
      <p:sp>
        <p:nvSpPr>
          <p:cNvPr id="36" name="35 Rectángulo redondeado"/>
          <p:cNvSpPr/>
          <p:nvPr/>
        </p:nvSpPr>
        <p:spPr>
          <a:xfrm>
            <a:off x="6643688" y="3214688"/>
            <a:ext cx="2500312" cy="1214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b="1" dirty="0">
                <a:latin typeface="Calibri" pitchFamily="34" charset="0"/>
              </a:rPr>
              <a:t>Pastoral infantil, juvenil y vocacional</a:t>
            </a:r>
          </a:p>
        </p:txBody>
      </p:sp>
      <p:sp>
        <p:nvSpPr>
          <p:cNvPr id="39" name="38 Rectángulo redondeado"/>
          <p:cNvSpPr/>
          <p:nvPr/>
        </p:nvSpPr>
        <p:spPr>
          <a:xfrm>
            <a:off x="0" y="5143500"/>
            <a:ext cx="2500313" cy="1214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b="1" dirty="0">
                <a:latin typeface="Calibri" pitchFamily="34" charset="0"/>
              </a:rPr>
              <a:t>FAC</a:t>
            </a:r>
          </a:p>
          <a:p>
            <a:pPr algn="ctr" defTabSz="124460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b="1" dirty="0">
                <a:latin typeface="Calibri" pitchFamily="34" charset="0"/>
              </a:rPr>
              <a:t>Apoyo a niños –as huérfanos, víctimas de la violencia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3" grpId="0" animBg="1"/>
      <p:bldP spid="36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Imagen 0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79512" y="1124744"/>
          <a:ext cx="1080641" cy="1381023"/>
        </p:xfrm>
        <a:graphic>
          <a:graphicData uri="http://schemas.openxmlformats.org/presentationml/2006/ole">
            <p:oleObj spid="_x0000_s28674" r:id="rId5" imgW="914400" imgH="914400" progId="">
              <p:embed/>
            </p:oleObj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251520" y="260648"/>
            <a:ext cx="3425311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Samaniego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51520" y="2564904"/>
            <a:ext cx="97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SEPASVI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7" name="6 Elipse"/>
          <p:cNvSpPr/>
          <p:nvPr/>
        </p:nvSpPr>
        <p:spPr>
          <a:xfrm>
            <a:off x="5922028" y="628169"/>
            <a:ext cx="2970452" cy="4024967"/>
          </a:xfrm>
          <a:prstGeom prst="ellipse">
            <a:avLst/>
          </a:prstGeom>
          <a:solidFill>
            <a:srgbClr val="CC66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Promoción Humana Integral mediante la organización, formación integral y acompañamiento personal y comunitario de: 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8675" name="Picture 3" descr="C:\Documents and Settings\moraima\Escritorio\Acompañamiento social AMA Ancuya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2841928"/>
            <a:ext cx="3566831" cy="2675304"/>
          </a:xfrm>
          <a:prstGeom prst="rect">
            <a:avLst/>
          </a:prstGeom>
          <a:noFill/>
        </p:spPr>
      </p:pic>
      <p:pic>
        <p:nvPicPr>
          <p:cNvPr id="10" name="Picture 3" descr="F:\Documents\Registro Fotográfico Encuentro coppas asociaciones ppi 2008\S10326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419110"/>
            <a:ext cx="3384376" cy="2538282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251520" y="3645024"/>
            <a:ext cx="2232248" cy="576064"/>
          </a:xfrm>
          <a:prstGeom prst="rect">
            <a:avLst/>
          </a:pr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Grupos Asociativos campesinos:</a:t>
            </a:r>
          </a:p>
        </p:txBody>
      </p:sp>
      <p:pic>
        <p:nvPicPr>
          <p:cNvPr id="12" name="Picture 4" descr="C:\Documents and Settings\moraima\Escritorio\elenita fotos\Registro Fotográfico Encuentro coppas asociaciones ppi 2008\S1032624.JPG"/>
          <p:cNvPicPr>
            <a:picLocks noChangeAspect="1" noChangeArrowheads="1"/>
          </p:cNvPicPr>
          <p:nvPr/>
        </p:nvPicPr>
        <p:blipFill>
          <a:blip r:embed="rId8" cstate="print"/>
          <a:srcRect b="21702"/>
          <a:stretch>
            <a:fillRect/>
          </a:stretch>
        </p:blipFill>
        <p:spPr bwMode="auto">
          <a:xfrm>
            <a:off x="5220072" y="4149080"/>
            <a:ext cx="3816424" cy="2592288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4607496" y="6137920"/>
            <a:ext cx="453650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FF0000"/>
                </a:solidFill>
              </a:rPr>
              <a:t>Comités Parroquiales de Pastoral Social COPPAS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8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:\Pictures\Fotos PiedraBlancaTransformemos\S1034931.JPG"/>
          <p:cNvPicPr>
            <a:picLocks noChangeAspect="1" noChangeArrowheads="1"/>
          </p:cNvPicPr>
          <p:nvPr/>
        </p:nvPicPr>
        <p:blipFill>
          <a:blip r:embed="rId2" cstate="print"/>
          <a:srcRect r="18909"/>
          <a:stretch>
            <a:fillRect/>
          </a:stretch>
        </p:blipFill>
        <p:spPr bwMode="auto">
          <a:xfrm>
            <a:off x="0" y="3573016"/>
            <a:ext cx="3240360" cy="2996952"/>
          </a:xfrm>
          <a:prstGeom prst="rect">
            <a:avLst/>
          </a:prstGeom>
          <a:noFill/>
        </p:spPr>
      </p:pic>
      <p:pic>
        <p:nvPicPr>
          <p:cNvPr id="29702" name="Picture 6" descr="F:\Pictures\El Decio\Visita al Decio con SNPS y Caritas Alemana 2008\P4090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88640"/>
            <a:ext cx="3456384" cy="2593208"/>
          </a:xfrm>
          <a:prstGeom prst="rect">
            <a:avLst/>
          </a:prstGeom>
          <a:noFill/>
        </p:spPr>
      </p:pic>
      <p:pic>
        <p:nvPicPr>
          <p:cNvPr id="29703" name="Picture 7" descr="F:\Pictures\El Decio\Minga piedra 3 de Agto 2010\DSC07569.JPG"/>
          <p:cNvPicPr>
            <a:picLocks noChangeAspect="1" noChangeArrowheads="1"/>
          </p:cNvPicPr>
          <p:nvPr/>
        </p:nvPicPr>
        <p:blipFill>
          <a:blip r:embed="rId4" cstate="print"/>
          <a:srcRect t="8930" r="33530"/>
          <a:stretch>
            <a:fillRect/>
          </a:stretch>
        </p:blipFill>
        <p:spPr bwMode="auto">
          <a:xfrm rot="20943808">
            <a:off x="620691" y="190473"/>
            <a:ext cx="2547154" cy="2617363"/>
          </a:xfrm>
          <a:prstGeom prst="ellipse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5436096" y="2204864"/>
            <a:ext cx="33843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FF0000"/>
                </a:solidFill>
              </a:rPr>
              <a:t>Victimas de MAP Y MUSE </a:t>
            </a:r>
            <a:endParaRPr lang="es-ES" sz="2000" b="1" dirty="0" smtClean="0"/>
          </a:p>
        </p:txBody>
      </p:sp>
      <p:pic>
        <p:nvPicPr>
          <p:cNvPr id="29701" name="Picture 5" descr="F:\Pictures\Invasiones Samaniego 2009\S10349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01008"/>
            <a:ext cx="4176464" cy="3132348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1331640" y="6353944"/>
            <a:ext cx="309634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FF0000"/>
                </a:solidFill>
              </a:rPr>
              <a:t>Alfabetización de adultos</a:t>
            </a:r>
            <a:endParaRPr lang="es-ES" b="1" dirty="0"/>
          </a:p>
        </p:txBody>
      </p:sp>
      <p:sp>
        <p:nvSpPr>
          <p:cNvPr id="18" name="17 Rectángulo"/>
          <p:cNvSpPr/>
          <p:nvPr/>
        </p:nvSpPr>
        <p:spPr>
          <a:xfrm>
            <a:off x="0" y="2924944"/>
            <a:ext cx="453650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FF0000"/>
                </a:solidFill>
              </a:rPr>
              <a:t>Apoyo a niños víctimas de la Violencia a través del FAC</a:t>
            </a:r>
            <a:endParaRPr lang="es-ES" b="1" dirty="0"/>
          </a:p>
        </p:txBody>
      </p:sp>
      <p:sp>
        <p:nvSpPr>
          <p:cNvPr id="19" name="18 Elipse"/>
          <p:cNvSpPr/>
          <p:nvPr/>
        </p:nvSpPr>
        <p:spPr>
          <a:xfrm rot="20590562">
            <a:off x="3283025" y="3677607"/>
            <a:ext cx="1875441" cy="12006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Familias vulneradas</a:t>
            </a:r>
            <a:endParaRPr lang="es-ES" b="1" dirty="0"/>
          </a:p>
        </p:txBody>
      </p:sp>
      <p:sp>
        <p:nvSpPr>
          <p:cNvPr id="14" name="13 Rectángulo"/>
          <p:cNvSpPr/>
          <p:nvPr/>
        </p:nvSpPr>
        <p:spPr>
          <a:xfrm>
            <a:off x="5804520" y="2924944"/>
            <a:ext cx="279992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FF0000"/>
                </a:solidFill>
              </a:rPr>
              <a:t>Grupos de oración</a:t>
            </a:r>
            <a:endParaRPr lang="es-E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9" name="Picture 14" descr="LA LLA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074020">
            <a:off x="185738" y="2921000"/>
            <a:ext cx="2049462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 descr="SOTOMAYOR (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978549">
            <a:off x="327025" y="4702175"/>
            <a:ext cx="2179638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6" descr="HPIM033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99011">
            <a:off x="6965950" y="1973263"/>
            <a:ext cx="19431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CONSAGRACION (5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98643">
            <a:off x="6908800" y="174625"/>
            <a:ext cx="1871663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ONSAGRACIONES (1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92368">
            <a:off x="4922838" y="5095875"/>
            <a:ext cx="208756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 descr="CONSAG-SAMANIEGO (4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53215">
            <a:off x="7345363" y="3862388"/>
            <a:ext cx="1585912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CuadroTexto"/>
          <p:cNvSpPr txBox="1"/>
          <p:nvPr/>
        </p:nvSpPr>
        <p:spPr>
          <a:xfrm>
            <a:off x="2609304" y="3717032"/>
            <a:ext cx="46990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TRAVÉS DE LAS ÁREAS DE: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3132281" y="4221088"/>
            <a:ext cx="3239919" cy="1015663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s-ES" sz="2000" b="1" dirty="0"/>
              <a:t>Agro ecología y salud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s-ES" sz="2000" b="1" dirty="0"/>
              <a:t>Vida, justicia y paz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s-ES" sz="2000" b="1" dirty="0"/>
              <a:t>Economía Solidaria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251520" y="5910371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FFFF00"/>
                </a:solidFill>
              </a:rPr>
              <a:t>Buscando fortalecer los procesos organizativos iniciados hace más de diez años.</a:t>
            </a:r>
          </a:p>
        </p:txBody>
      </p:sp>
      <p:pic>
        <p:nvPicPr>
          <p:cNvPr id="30722" name="Picture 2" descr="F:\Pictures\El Decio\Minga piedra 3 de Agto 2010\DSC0755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3808" y="398838"/>
            <a:ext cx="3752184" cy="2814138"/>
          </a:xfrm>
          <a:prstGeom prst="rect">
            <a:avLst/>
          </a:prstGeom>
          <a:noFill/>
        </p:spPr>
      </p:pic>
      <p:sp>
        <p:nvSpPr>
          <p:cNvPr id="19" name="18 Rectángulo"/>
          <p:cNvSpPr/>
          <p:nvPr/>
        </p:nvSpPr>
        <p:spPr>
          <a:xfrm>
            <a:off x="3563888" y="2636912"/>
            <a:ext cx="30795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FF0000"/>
                </a:solidFill>
              </a:rPr>
              <a:t>Pastoral de La Primera Infancia</a:t>
            </a:r>
            <a:endParaRPr lang="es-ES" sz="2000" b="1" dirty="0" smtClean="0"/>
          </a:p>
        </p:txBody>
      </p:sp>
      <p:sp>
        <p:nvSpPr>
          <p:cNvPr id="18" name="17 Rectángulo"/>
          <p:cNvSpPr/>
          <p:nvPr/>
        </p:nvSpPr>
        <p:spPr>
          <a:xfrm>
            <a:off x="179512" y="44624"/>
            <a:ext cx="30795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rgbClr val="FF0000"/>
                </a:solidFill>
              </a:rPr>
              <a:t>Estructuras pastorales: EPAP, Catequesis Jóvenes </a:t>
            </a:r>
            <a:endParaRPr lang="es-ES" sz="2000" b="1" dirty="0" smtClean="0"/>
          </a:p>
        </p:txBody>
      </p:sp>
      <p:pic>
        <p:nvPicPr>
          <p:cNvPr id="21" name="6 Imagen" descr="C:\Users\Usuario\Desktop\MIC\DSCF129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598726">
            <a:off x="289729" y="885224"/>
            <a:ext cx="2060472" cy="193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jes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2075</TotalTime>
  <Words>1646</Words>
  <Application>Microsoft Office PowerPoint</Application>
  <PresentationFormat>Presentación en pantalla (4:3)</PresentationFormat>
  <Paragraphs>207</Paragraphs>
  <Slides>30</Slides>
  <Notes>9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2" baseType="lpstr">
      <vt:lpstr>Viajes</vt:lpstr>
      <vt:lpstr>Fotografía de Photo Editor</vt:lpstr>
      <vt:lpstr>Diapositiva 1</vt:lpstr>
      <vt:lpstr>POR LOS CAMINOS DE COLOMBIA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Bogotá: Dos comunidades 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4. ProyectoS en los que estamos implicados</vt:lpstr>
      <vt:lpstr>Diapositiva 25</vt:lpstr>
      <vt:lpstr>Diapositiva 26</vt:lpstr>
      <vt:lpstr>Diapositiva 27</vt:lpstr>
      <vt:lpstr>Diapositiva 28</vt:lpstr>
      <vt:lpstr>Diapositiva 29</vt:lpstr>
      <vt:lpstr>Diapositiva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SEPASVI SAMANIEGO</dc:creator>
  <cp:lastModifiedBy>Valued Acer Customer</cp:lastModifiedBy>
  <cp:revision>310</cp:revision>
  <dcterms:created xsi:type="dcterms:W3CDTF">2011-01-20T14:35:54Z</dcterms:created>
  <dcterms:modified xsi:type="dcterms:W3CDTF">2011-02-21T11:52:39Z</dcterms:modified>
</cp:coreProperties>
</file>